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6" r:id="rId9"/>
    <p:sldId id="263" r:id="rId10"/>
    <p:sldId id="264" r:id="rId11"/>
    <p:sldId id="273" r:id="rId12"/>
    <p:sldId id="265" r:id="rId13"/>
    <p:sldId id="266" r:id="rId14"/>
    <p:sldId id="275" r:id="rId15"/>
    <p:sldId id="274" r:id="rId16"/>
    <p:sldId id="267" r:id="rId17"/>
    <p:sldId id="268" r:id="rId18"/>
    <p:sldId id="269" r:id="rId19"/>
    <p:sldId id="270" r:id="rId20"/>
    <p:sldId id="271" r:id="rId21"/>
    <p:sldId id="272" r:id="rId22"/>
    <p:sldId id="277" r:id="rId23"/>
    <p:sldId id="278" r:id="rId24"/>
    <p:sldId id="279" r:id="rId25"/>
    <p:sldId id="280" r:id="rId26"/>
    <p:sldId id="281" r:id="rId27"/>
    <p:sldId id="283" r:id="rId28"/>
    <p:sldId id="282"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DF3B9-4531-876F-AFA9-124211BE37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F3C99B-628F-EFC6-2BEE-967CBA93D1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9C5E398-6910-EC91-2D07-27429D9B0DD4}"/>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5" name="Footer Placeholder 4">
            <a:extLst>
              <a:ext uri="{FF2B5EF4-FFF2-40B4-BE49-F238E27FC236}">
                <a16:creationId xmlns:a16="http://schemas.microsoft.com/office/drawing/2014/main" id="{79AEB17D-F849-15E7-4EB8-EF095ED5B6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5295EE-A952-4DA4-DACC-55CF4815B4D0}"/>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3512660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7EAED-D246-72E5-75CA-615A3A59F0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87088A3-039D-1955-81A1-FB25F50C80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E960A-712D-D9B5-E558-0FDB39D8549C}"/>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5" name="Footer Placeholder 4">
            <a:extLst>
              <a:ext uri="{FF2B5EF4-FFF2-40B4-BE49-F238E27FC236}">
                <a16:creationId xmlns:a16="http://schemas.microsoft.com/office/drawing/2014/main" id="{7A19E386-5935-0388-C0E4-249EFE596C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F7D3FC-6814-E621-B8E2-B6335C4BBEDD}"/>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1305388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220D13-DCC1-F7B5-A9D6-80DD54626B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731A85-8FAB-CEA3-34E7-760E94054E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58EF00-0F6E-5A78-F0A0-FB5D1972350A}"/>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5" name="Footer Placeholder 4">
            <a:extLst>
              <a:ext uri="{FF2B5EF4-FFF2-40B4-BE49-F238E27FC236}">
                <a16:creationId xmlns:a16="http://schemas.microsoft.com/office/drawing/2014/main" id="{95B5348F-3C39-7921-9B83-A90451F554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50384E-300F-CFD4-0674-95528C152DA8}"/>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815851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33B77-49DD-59B4-80FB-337E9E36EB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9D4EBD-6FB7-ED47-3474-4D9C6AA7FD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1516A4-9E6C-1F26-CA1B-4C5F4413DC7B}"/>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5" name="Footer Placeholder 4">
            <a:extLst>
              <a:ext uri="{FF2B5EF4-FFF2-40B4-BE49-F238E27FC236}">
                <a16:creationId xmlns:a16="http://schemas.microsoft.com/office/drawing/2014/main" id="{5694DD8B-8538-09B9-46D1-33615C6F0C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A210CB-9589-FF32-B826-753145E35D1F}"/>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2143222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0D75A-0ED6-EFA3-3CCD-F5A4986E11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45F008-5587-0B4E-6D79-76ABDED544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7C93D9-E089-7713-752C-6150547EC81A}"/>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5" name="Footer Placeholder 4">
            <a:extLst>
              <a:ext uri="{FF2B5EF4-FFF2-40B4-BE49-F238E27FC236}">
                <a16:creationId xmlns:a16="http://schemas.microsoft.com/office/drawing/2014/main" id="{AE17C6C9-5CD4-8CD9-1D11-943532CDDA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F33F9A-A97F-BFF6-7E59-36D4F32BDFF5}"/>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3786562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FA73C-1E8B-708D-DA98-D174DEC15D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4A865F-F038-FEA6-9F5E-1C267D60C02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574E6E-D445-388E-BEEE-1EB606C695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CF9C2F-DC0B-640F-3979-013CBAFF6254}"/>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6" name="Footer Placeholder 5">
            <a:extLst>
              <a:ext uri="{FF2B5EF4-FFF2-40B4-BE49-F238E27FC236}">
                <a16:creationId xmlns:a16="http://schemas.microsoft.com/office/drawing/2014/main" id="{21EA0393-E3B8-7251-BBCE-04DCC7E39B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CFAFD-FA01-DD12-FFC4-822E111AF990}"/>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1963540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318BC-B3CB-B36C-04CB-4AF5A09B9F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C9BE79-2812-D35D-D3CB-5C4910E882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654EAF-C6F9-B15D-1137-5E8ADE05B0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DC79D9-46FC-B609-5FB0-02620C7A71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D9E711-E1E9-28E5-9968-2146E62F8E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B6BB66-9DED-3357-56A3-66C5D277C90A}"/>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8" name="Footer Placeholder 7">
            <a:extLst>
              <a:ext uri="{FF2B5EF4-FFF2-40B4-BE49-F238E27FC236}">
                <a16:creationId xmlns:a16="http://schemas.microsoft.com/office/drawing/2014/main" id="{C307A116-F8DD-2B83-333C-0115EDAC841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9D3BCD-616D-F1E3-F113-93C8C04B8C24}"/>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3556716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79AF4-7A6D-5AEF-ED25-5BD596587D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6D4861-E787-5A86-EDD1-03B62246EEF4}"/>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4" name="Footer Placeholder 3">
            <a:extLst>
              <a:ext uri="{FF2B5EF4-FFF2-40B4-BE49-F238E27FC236}">
                <a16:creationId xmlns:a16="http://schemas.microsoft.com/office/drawing/2014/main" id="{853D3B2D-5BEC-AD60-65A3-0B53967ED6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275A39-8AA9-8674-E02C-60A7BDB7CBE6}"/>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744855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AE23EE-57D1-A987-EA73-405EE4EA13E3}"/>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3" name="Footer Placeholder 2">
            <a:extLst>
              <a:ext uri="{FF2B5EF4-FFF2-40B4-BE49-F238E27FC236}">
                <a16:creationId xmlns:a16="http://schemas.microsoft.com/office/drawing/2014/main" id="{C2D1AF1D-FC4A-C999-8E9F-A0478FCBE12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D2ECE4C-B56D-B9F9-588B-42F6DB47B763}"/>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1890321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9AB65-37CE-3E11-DA88-2892700BC2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5543D0-7350-ACBA-D55E-03B42B766B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140D2E-ED03-D8E7-A4EF-21B0A9848E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E00228-E0D0-8009-2057-549011BA7B1B}"/>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6" name="Footer Placeholder 5">
            <a:extLst>
              <a:ext uri="{FF2B5EF4-FFF2-40B4-BE49-F238E27FC236}">
                <a16:creationId xmlns:a16="http://schemas.microsoft.com/office/drawing/2014/main" id="{18EFC351-AE67-3DF7-725E-995739F3DA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574CFE-E516-5035-95BD-2A36D92BD27E}"/>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1741577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340D5-220D-5B56-9FFB-F0BE3ECC4B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D729A8-C475-669A-30FC-1979169675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A3B174-3F7A-4C57-B175-982F3F7472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72DA1F-E853-1717-61E5-926960167D05}"/>
              </a:ext>
            </a:extLst>
          </p:cNvPr>
          <p:cNvSpPr>
            <a:spLocks noGrp="1"/>
          </p:cNvSpPr>
          <p:nvPr>
            <p:ph type="dt" sz="half" idx="10"/>
          </p:nvPr>
        </p:nvSpPr>
        <p:spPr/>
        <p:txBody>
          <a:bodyPr/>
          <a:lstStyle/>
          <a:p>
            <a:fld id="{2BB6171B-7745-497F-AD95-4A1F0045CC72}" type="datetimeFigureOut">
              <a:rPr lang="en-US" smtClean="0"/>
              <a:t>11/14/2025</a:t>
            </a:fld>
            <a:endParaRPr lang="en-US"/>
          </a:p>
        </p:txBody>
      </p:sp>
      <p:sp>
        <p:nvSpPr>
          <p:cNvPr id="6" name="Footer Placeholder 5">
            <a:extLst>
              <a:ext uri="{FF2B5EF4-FFF2-40B4-BE49-F238E27FC236}">
                <a16:creationId xmlns:a16="http://schemas.microsoft.com/office/drawing/2014/main" id="{4A22FA01-A3BA-C003-A2A1-224897A0A0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CDF558-5649-E6FE-AD98-164A5375DA16}"/>
              </a:ext>
            </a:extLst>
          </p:cNvPr>
          <p:cNvSpPr>
            <a:spLocks noGrp="1"/>
          </p:cNvSpPr>
          <p:nvPr>
            <p:ph type="sldNum" sz="quarter" idx="12"/>
          </p:nvPr>
        </p:nvSpPr>
        <p:spPr/>
        <p:txBody>
          <a:bodyPr/>
          <a:lstStyle/>
          <a:p>
            <a:fld id="{FF5A7C58-1270-4F41-B107-C3735CCF6CFE}" type="slidenum">
              <a:rPr lang="en-US" smtClean="0"/>
              <a:t>‹#›</a:t>
            </a:fld>
            <a:endParaRPr lang="en-US"/>
          </a:p>
        </p:txBody>
      </p:sp>
    </p:spTree>
    <p:extLst>
      <p:ext uri="{BB962C8B-B14F-4D97-AF65-F5344CB8AC3E}">
        <p14:creationId xmlns:p14="http://schemas.microsoft.com/office/powerpoint/2010/main" val="3186422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55F31F-76D5-C800-49EE-2F4FEB0AAE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157B6E-0750-9E36-7BBB-86CFB5E977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67CEE2-8031-89F3-8284-4B30C4DE75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B6171B-7745-497F-AD95-4A1F0045CC72}" type="datetimeFigureOut">
              <a:rPr lang="en-US" smtClean="0"/>
              <a:t>11/14/2025</a:t>
            </a:fld>
            <a:endParaRPr lang="en-US"/>
          </a:p>
        </p:txBody>
      </p:sp>
      <p:sp>
        <p:nvSpPr>
          <p:cNvPr id="5" name="Footer Placeholder 4">
            <a:extLst>
              <a:ext uri="{FF2B5EF4-FFF2-40B4-BE49-F238E27FC236}">
                <a16:creationId xmlns:a16="http://schemas.microsoft.com/office/drawing/2014/main" id="{84DA7E2D-FC4E-B047-0B59-E260843031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3F4915-4DAA-6347-30A1-8E100E86A4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5A7C58-1270-4F41-B107-C3735CCF6CFE}" type="slidenum">
              <a:rPr lang="en-US" smtClean="0"/>
              <a:t>‹#›</a:t>
            </a:fld>
            <a:endParaRPr lang="en-US"/>
          </a:p>
        </p:txBody>
      </p:sp>
    </p:spTree>
    <p:extLst>
      <p:ext uri="{BB962C8B-B14F-4D97-AF65-F5344CB8AC3E}">
        <p14:creationId xmlns:p14="http://schemas.microsoft.com/office/powerpoint/2010/main" val="1298799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NUL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9251B-EB11-08BC-0C5C-2C01DC545A61}"/>
              </a:ext>
            </a:extLst>
          </p:cNvPr>
          <p:cNvSpPr>
            <a:spLocks noGrp="1"/>
          </p:cNvSpPr>
          <p:nvPr>
            <p:ph type="ctrTitle"/>
          </p:nvPr>
        </p:nvSpPr>
        <p:spPr/>
        <p:txBody>
          <a:bodyPr/>
          <a:lstStyle/>
          <a:p>
            <a:r>
              <a:rPr lang="en-US" b="1" dirty="0"/>
              <a:t>Functional Dependency</a:t>
            </a:r>
          </a:p>
        </p:txBody>
      </p:sp>
      <p:sp>
        <p:nvSpPr>
          <p:cNvPr id="3" name="Subtitle 2">
            <a:extLst>
              <a:ext uri="{FF2B5EF4-FFF2-40B4-BE49-F238E27FC236}">
                <a16:creationId xmlns:a16="http://schemas.microsoft.com/office/drawing/2014/main" id="{4E0C8C59-33BA-2523-F9CD-8379095835F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83242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BEF66-EAD4-2D83-22FB-E79E43126351}"/>
              </a:ext>
            </a:extLst>
          </p:cNvPr>
          <p:cNvSpPr>
            <a:spLocks noGrp="1"/>
          </p:cNvSpPr>
          <p:nvPr>
            <p:ph type="title"/>
          </p:nvPr>
        </p:nvSpPr>
        <p:spPr>
          <a:xfrm>
            <a:off x="838200" y="365125"/>
            <a:ext cx="10515600" cy="474821"/>
          </a:xfrm>
        </p:spPr>
        <p:txBody>
          <a:bodyPr>
            <a:normAutofit fontScale="90000"/>
          </a:bodyPr>
          <a:lstStyle/>
          <a:p>
            <a:r>
              <a:rPr lang="en-US" b="1" i="0" dirty="0">
                <a:solidFill>
                  <a:srgbClr val="222222"/>
                </a:solidFill>
                <a:effectLst/>
                <a:latin typeface="Source Sans Pro" panose="020B0503030403020204" pitchFamily="34" charset="0"/>
              </a:rPr>
              <a:t>Trivial Functional Dependency in DBMS</a:t>
            </a:r>
            <a:br>
              <a:rPr lang="en-US" b="1" i="0" dirty="0">
                <a:solidFill>
                  <a:srgbClr val="222222"/>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C3221541-E750-CAFD-E7CC-3EB565888F71}"/>
              </a:ext>
            </a:extLst>
          </p:cNvPr>
          <p:cNvSpPr>
            <a:spLocks noGrp="1"/>
          </p:cNvSpPr>
          <p:nvPr>
            <p:ph idx="1"/>
          </p:nvPr>
        </p:nvSpPr>
        <p:spPr>
          <a:xfrm>
            <a:off x="838200" y="1351280"/>
            <a:ext cx="10515600" cy="4825683"/>
          </a:xfrm>
        </p:spPr>
        <p:txBody>
          <a:bodyPr/>
          <a:lstStyle/>
          <a:p>
            <a:pPr algn="just"/>
            <a:r>
              <a:rPr lang="en-US" b="0" i="0" dirty="0">
                <a:solidFill>
                  <a:srgbClr val="51565E"/>
                </a:solidFill>
                <a:effectLst/>
              </a:rPr>
              <a:t>A trivial functional dependency in  DBMS occurs when an attribute or set of attributes (columns) on the left-hand side (LHS) of a functional dependency arrow (-&gt;) already determines the attributes on the right-hand side (RHS) without any extra information. </a:t>
            </a:r>
          </a:p>
          <a:p>
            <a:pPr algn="just"/>
            <a:r>
              <a:rPr lang="en-US" b="0" i="0" dirty="0">
                <a:solidFill>
                  <a:srgbClr val="51565E"/>
                </a:solidFill>
                <a:effectLst/>
              </a:rPr>
              <a:t>Suppose we have a table of students with attributes "</a:t>
            </a:r>
            <a:r>
              <a:rPr lang="en-US" b="0" i="0" dirty="0" err="1">
                <a:solidFill>
                  <a:srgbClr val="51565E"/>
                </a:solidFill>
                <a:effectLst/>
              </a:rPr>
              <a:t>StudentID</a:t>
            </a:r>
            <a:r>
              <a:rPr lang="en-US" b="0" i="0" dirty="0">
                <a:solidFill>
                  <a:srgbClr val="51565E"/>
                </a:solidFill>
                <a:effectLst/>
              </a:rPr>
              <a:t>" and "</a:t>
            </a:r>
            <a:r>
              <a:rPr lang="en-US" b="0" i="0" dirty="0" err="1">
                <a:solidFill>
                  <a:srgbClr val="51565E"/>
                </a:solidFill>
                <a:effectLst/>
              </a:rPr>
              <a:t>StudentName</a:t>
            </a:r>
            <a:r>
              <a:rPr lang="en-US" b="0" i="0" dirty="0">
                <a:solidFill>
                  <a:srgbClr val="51565E"/>
                </a:solidFill>
                <a:effectLst/>
              </a:rPr>
              <a:t>." In this case, if we state the functional dependency as</a:t>
            </a:r>
          </a:p>
          <a:p>
            <a:pPr algn="just"/>
            <a:r>
              <a:rPr lang="en-US" b="1" dirty="0" err="1">
                <a:solidFill>
                  <a:srgbClr val="51565E"/>
                </a:solidFill>
              </a:rPr>
              <a:t>StudentId</a:t>
            </a:r>
            <a:r>
              <a:rPr lang="en-US" b="1" dirty="0">
                <a:solidFill>
                  <a:srgbClr val="51565E"/>
                </a:solidFill>
              </a:rPr>
              <a:t>-&gt;</a:t>
            </a:r>
            <a:r>
              <a:rPr lang="en-US" b="1" dirty="0" err="1">
                <a:solidFill>
                  <a:srgbClr val="51565E"/>
                </a:solidFill>
              </a:rPr>
              <a:t>StudentName</a:t>
            </a:r>
            <a:endParaRPr lang="en-US" b="1" i="0" dirty="0">
              <a:solidFill>
                <a:srgbClr val="51565E"/>
              </a:solidFill>
              <a:effectLst/>
            </a:endParaRPr>
          </a:p>
          <a:p>
            <a:pPr algn="just"/>
            <a:r>
              <a:rPr lang="en-US" dirty="0">
                <a:solidFill>
                  <a:srgbClr val="51565E"/>
                </a:solidFill>
              </a:rPr>
              <a:t>This is a trivial functional dependency. Because within a single "</a:t>
            </a:r>
            <a:r>
              <a:rPr lang="en-US" dirty="0" err="1">
                <a:solidFill>
                  <a:srgbClr val="51565E"/>
                </a:solidFill>
              </a:rPr>
              <a:t>StudentID</a:t>
            </a:r>
            <a:r>
              <a:rPr lang="en-US" dirty="0">
                <a:solidFill>
                  <a:srgbClr val="51565E"/>
                </a:solidFill>
              </a:rPr>
              <a:t>," there can be only one corresponding "</a:t>
            </a:r>
            <a:r>
              <a:rPr lang="en-US" dirty="0" err="1">
                <a:solidFill>
                  <a:srgbClr val="51565E"/>
                </a:solidFill>
              </a:rPr>
              <a:t>StudentName</a:t>
            </a:r>
            <a:r>
              <a:rPr lang="en-US" dirty="0">
                <a:solidFill>
                  <a:srgbClr val="51565E"/>
                </a:solidFill>
              </a:rPr>
              <a:t>." In other words, the value of "</a:t>
            </a:r>
            <a:r>
              <a:rPr lang="en-US" dirty="0" err="1">
                <a:solidFill>
                  <a:srgbClr val="51565E"/>
                </a:solidFill>
              </a:rPr>
              <a:t>StudentID</a:t>
            </a:r>
            <a:r>
              <a:rPr lang="en-US" dirty="0">
                <a:solidFill>
                  <a:srgbClr val="51565E"/>
                </a:solidFill>
              </a:rPr>
              <a:t>" determines the value of "</a:t>
            </a:r>
            <a:r>
              <a:rPr lang="en-US" dirty="0" err="1">
                <a:solidFill>
                  <a:srgbClr val="51565E"/>
                </a:solidFill>
              </a:rPr>
              <a:t>StudentName</a:t>
            </a:r>
            <a:r>
              <a:rPr lang="en-US" dirty="0">
                <a:solidFill>
                  <a:srgbClr val="51565E"/>
                </a:solidFill>
              </a:rPr>
              <a:t>" without any more information or conditions.</a:t>
            </a:r>
          </a:p>
        </p:txBody>
      </p:sp>
    </p:spTree>
    <p:extLst>
      <p:ext uri="{BB962C8B-B14F-4D97-AF65-F5344CB8AC3E}">
        <p14:creationId xmlns:p14="http://schemas.microsoft.com/office/powerpoint/2010/main" val="3822880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A50EA-5DC8-4654-D168-F69C267343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B987B5-5A05-1C61-6CFF-3383EAAD3441}"/>
              </a:ext>
            </a:extLst>
          </p:cNvPr>
          <p:cNvSpPr>
            <a:spLocks noGrp="1"/>
          </p:cNvSpPr>
          <p:nvPr>
            <p:ph type="title"/>
          </p:nvPr>
        </p:nvSpPr>
        <p:spPr/>
        <p:txBody>
          <a:bodyPr/>
          <a:lstStyle/>
          <a:p>
            <a:r>
              <a:rPr lang="en-US" b="1" i="0" dirty="0">
                <a:solidFill>
                  <a:srgbClr val="222222"/>
                </a:solidFill>
                <a:effectLst/>
                <a:latin typeface="Source Sans Pro" panose="020B0503030403020204" pitchFamily="34" charset="0"/>
              </a:rPr>
              <a:t>Trivial Functional Dependency in DBMS</a:t>
            </a:r>
            <a:br>
              <a:rPr lang="en-US" b="1" i="0" dirty="0">
                <a:solidFill>
                  <a:srgbClr val="222222"/>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B11048FF-CE9E-3891-29E8-8F62D5059BD2}"/>
              </a:ext>
            </a:extLst>
          </p:cNvPr>
          <p:cNvSpPr>
            <a:spLocks noGrp="1"/>
          </p:cNvSpPr>
          <p:nvPr>
            <p:ph idx="1"/>
          </p:nvPr>
        </p:nvSpPr>
        <p:spPr/>
        <p:txBody>
          <a:bodyPr/>
          <a:lstStyle/>
          <a:p>
            <a:pPr algn="just"/>
            <a:r>
              <a:rPr lang="en-US" b="0" i="0" dirty="0">
                <a:solidFill>
                  <a:srgbClr val="222222"/>
                </a:solidFill>
                <a:effectLst/>
              </a:rPr>
              <a:t>The Trivial dependency is a set of attributes which are called a trivial if the set of attributes are included in that attribute.</a:t>
            </a:r>
          </a:p>
          <a:p>
            <a:pPr algn="just"/>
            <a:r>
              <a:rPr lang="en-US" b="0" i="0" dirty="0">
                <a:solidFill>
                  <a:srgbClr val="222222"/>
                </a:solidFill>
                <a:effectLst/>
              </a:rPr>
              <a:t>So, X -&gt; Y is a trivial functional dependency if Y is a subset of X. Let’s understand with a Trivial Functional Dependency Example.</a:t>
            </a:r>
          </a:p>
          <a:p>
            <a:pPr algn="just"/>
            <a:r>
              <a:rPr lang="en-US" b="1" dirty="0">
                <a:solidFill>
                  <a:srgbClr val="222222"/>
                </a:solidFill>
              </a:rPr>
              <a:t>Example 1</a:t>
            </a:r>
          </a:p>
          <a:p>
            <a:pPr algn="just"/>
            <a:r>
              <a:rPr lang="en-US" b="0" i="0" dirty="0">
                <a:solidFill>
                  <a:srgbClr val="040C28"/>
                </a:solidFill>
                <a:effectLst/>
                <a:latin typeface="Google Sans"/>
              </a:rPr>
              <a:t>{</a:t>
            </a:r>
            <a:r>
              <a:rPr lang="en-US" b="0" i="0" dirty="0" err="1">
                <a:solidFill>
                  <a:srgbClr val="040C28"/>
                </a:solidFill>
                <a:effectLst/>
                <a:latin typeface="Google Sans"/>
              </a:rPr>
              <a:t>roll_no</a:t>
            </a:r>
            <a:r>
              <a:rPr lang="en-US" b="0" i="0" dirty="0">
                <a:solidFill>
                  <a:srgbClr val="040C28"/>
                </a:solidFill>
                <a:effectLst/>
                <a:latin typeface="Google Sans"/>
              </a:rPr>
              <a:t>, name} → name</a:t>
            </a:r>
            <a:r>
              <a:rPr lang="en-US" b="0" i="0" dirty="0">
                <a:solidFill>
                  <a:srgbClr val="1F1F1F"/>
                </a:solidFill>
                <a:effectLst/>
                <a:latin typeface="Google Sans"/>
              </a:rPr>
              <a:t> is a trivial functional dependency, since the dependent name is a subset of determinant set {</a:t>
            </a:r>
            <a:r>
              <a:rPr lang="en-US" b="0" i="0" dirty="0" err="1">
                <a:solidFill>
                  <a:srgbClr val="1F1F1F"/>
                </a:solidFill>
                <a:effectLst/>
                <a:latin typeface="Google Sans"/>
              </a:rPr>
              <a:t>roll_no</a:t>
            </a:r>
            <a:r>
              <a:rPr lang="en-US" b="0" i="0" dirty="0">
                <a:solidFill>
                  <a:srgbClr val="1F1F1F"/>
                </a:solidFill>
                <a:effectLst/>
                <a:latin typeface="Google Sans"/>
              </a:rPr>
              <a:t>, name}. Similarly, </a:t>
            </a:r>
            <a:endParaRPr lang="en-US" b="0" i="0" dirty="0">
              <a:solidFill>
                <a:srgbClr val="222222"/>
              </a:solidFill>
              <a:effectLst/>
            </a:endParaRPr>
          </a:p>
          <a:p>
            <a:endParaRPr lang="en-US" dirty="0"/>
          </a:p>
        </p:txBody>
      </p:sp>
    </p:spTree>
    <p:extLst>
      <p:ext uri="{BB962C8B-B14F-4D97-AF65-F5344CB8AC3E}">
        <p14:creationId xmlns:p14="http://schemas.microsoft.com/office/powerpoint/2010/main" val="1745326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E4A5B-6183-1A90-26C1-7D71AC468BAA}"/>
              </a:ext>
            </a:extLst>
          </p:cNvPr>
          <p:cNvSpPr>
            <a:spLocks noGrp="1"/>
          </p:cNvSpPr>
          <p:nvPr>
            <p:ph type="title"/>
          </p:nvPr>
        </p:nvSpPr>
        <p:spPr/>
        <p:txBody>
          <a:bodyPr/>
          <a:lstStyle/>
          <a:p>
            <a:r>
              <a:rPr lang="en-US" b="1" dirty="0"/>
              <a:t>Example</a:t>
            </a:r>
          </a:p>
        </p:txBody>
      </p:sp>
      <p:sp>
        <p:nvSpPr>
          <p:cNvPr id="3" name="Content Placeholder 2">
            <a:extLst>
              <a:ext uri="{FF2B5EF4-FFF2-40B4-BE49-F238E27FC236}">
                <a16:creationId xmlns:a16="http://schemas.microsoft.com/office/drawing/2014/main" id="{34D9C2F3-099A-189D-2268-B0722EB52D7C}"/>
              </a:ext>
            </a:extLst>
          </p:cNvPr>
          <p:cNvSpPr>
            <a:spLocks noGrp="1"/>
          </p:cNvSpPr>
          <p:nvPr>
            <p:ph idx="1"/>
          </p:nvPr>
        </p:nvSpPr>
        <p:spPr>
          <a:xfrm>
            <a:off x="838200" y="1825624"/>
            <a:ext cx="10515600" cy="5032375"/>
          </a:xfrm>
        </p:spPr>
        <p:txBody>
          <a:bodyPr>
            <a:normAutofit/>
          </a:bodyPr>
          <a:lstStyle/>
          <a:p>
            <a:pPr algn="just"/>
            <a:endParaRPr lang="en-US" b="0" i="0" dirty="0">
              <a:solidFill>
                <a:srgbClr val="222222"/>
              </a:solidFill>
              <a:effectLst/>
            </a:endParaRPr>
          </a:p>
          <a:p>
            <a:pPr algn="just"/>
            <a:endParaRPr lang="en-US" dirty="0">
              <a:solidFill>
                <a:srgbClr val="222222"/>
              </a:solidFill>
            </a:endParaRPr>
          </a:p>
          <a:p>
            <a:pPr algn="just"/>
            <a:endParaRPr lang="en-US" b="0" i="0" dirty="0">
              <a:solidFill>
                <a:srgbClr val="222222"/>
              </a:solidFill>
              <a:effectLst/>
            </a:endParaRPr>
          </a:p>
          <a:p>
            <a:pPr algn="just"/>
            <a:endParaRPr lang="en-US" dirty="0">
              <a:solidFill>
                <a:srgbClr val="222222"/>
              </a:solidFill>
            </a:endParaRPr>
          </a:p>
          <a:p>
            <a:pPr algn="just"/>
            <a:endParaRPr lang="en-US" b="0" i="0" dirty="0">
              <a:solidFill>
                <a:srgbClr val="222222"/>
              </a:solidFill>
              <a:effectLst/>
            </a:endParaRPr>
          </a:p>
          <a:p>
            <a:pPr algn="just"/>
            <a:endParaRPr lang="en-US" dirty="0">
              <a:solidFill>
                <a:srgbClr val="222222"/>
              </a:solidFill>
            </a:endParaRPr>
          </a:p>
          <a:p>
            <a:pPr algn="just"/>
            <a:r>
              <a:rPr lang="en-US" b="0" i="0" dirty="0">
                <a:solidFill>
                  <a:srgbClr val="222222"/>
                </a:solidFill>
                <a:effectLst/>
              </a:rPr>
              <a:t>Consider this table of with two columns </a:t>
            </a:r>
            <a:r>
              <a:rPr lang="en-US" b="0" i="0" dirty="0" err="1">
                <a:solidFill>
                  <a:srgbClr val="222222"/>
                </a:solidFill>
                <a:effectLst/>
              </a:rPr>
              <a:t>Emp_id</a:t>
            </a:r>
            <a:r>
              <a:rPr lang="en-US" b="0" i="0" dirty="0">
                <a:solidFill>
                  <a:srgbClr val="222222"/>
                </a:solidFill>
                <a:effectLst/>
              </a:rPr>
              <a:t> and </a:t>
            </a:r>
            <a:r>
              <a:rPr lang="en-US" b="0" i="0" dirty="0" err="1">
                <a:solidFill>
                  <a:srgbClr val="222222"/>
                </a:solidFill>
                <a:effectLst/>
              </a:rPr>
              <a:t>Emp_name</a:t>
            </a:r>
            <a:r>
              <a:rPr lang="en-US" b="0" i="0" dirty="0">
                <a:solidFill>
                  <a:srgbClr val="222222"/>
                </a:solidFill>
                <a:effectLst/>
              </a:rPr>
              <a:t>.</a:t>
            </a:r>
          </a:p>
          <a:p>
            <a:pPr algn="just"/>
            <a:r>
              <a:rPr lang="en-US" b="0" i="0" dirty="0">
                <a:solidFill>
                  <a:srgbClr val="222222"/>
                </a:solidFill>
                <a:effectLst/>
              </a:rPr>
              <a:t>{</a:t>
            </a:r>
            <a:r>
              <a:rPr lang="en-US" b="0" i="0" dirty="0" err="1">
                <a:solidFill>
                  <a:srgbClr val="222222"/>
                </a:solidFill>
                <a:effectLst/>
              </a:rPr>
              <a:t>Emp_id</a:t>
            </a:r>
            <a:r>
              <a:rPr lang="en-US" b="0" i="0" dirty="0">
                <a:solidFill>
                  <a:srgbClr val="222222"/>
                </a:solidFill>
                <a:effectLst/>
              </a:rPr>
              <a:t>, </a:t>
            </a:r>
            <a:r>
              <a:rPr lang="en-US" b="0" i="0" dirty="0" err="1">
                <a:solidFill>
                  <a:srgbClr val="222222"/>
                </a:solidFill>
                <a:effectLst/>
              </a:rPr>
              <a:t>Emp_name</a:t>
            </a:r>
            <a:r>
              <a:rPr lang="en-US" b="0" i="0" dirty="0">
                <a:solidFill>
                  <a:srgbClr val="222222"/>
                </a:solidFill>
                <a:effectLst/>
              </a:rPr>
              <a:t>} -&gt; </a:t>
            </a:r>
            <a:r>
              <a:rPr lang="en-US" b="0" i="0" dirty="0" err="1">
                <a:solidFill>
                  <a:srgbClr val="222222"/>
                </a:solidFill>
                <a:effectLst/>
              </a:rPr>
              <a:t>Emp_id</a:t>
            </a:r>
            <a:r>
              <a:rPr lang="en-US" b="0" i="0" dirty="0">
                <a:solidFill>
                  <a:srgbClr val="222222"/>
                </a:solidFill>
                <a:effectLst/>
              </a:rPr>
              <a:t> is a trivial functional dependency as </a:t>
            </a:r>
            <a:r>
              <a:rPr lang="en-US" b="0" i="0" dirty="0" err="1">
                <a:solidFill>
                  <a:srgbClr val="222222"/>
                </a:solidFill>
                <a:effectLst/>
              </a:rPr>
              <a:t>Emp_id</a:t>
            </a:r>
            <a:r>
              <a:rPr lang="en-US" b="0" i="0" dirty="0">
                <a:solidFill>
                  <a:srgbClr val="222222"/>
                </a:solidFill>
                <a:effectLst/>
              </a:rPr>
              <a:t> is a subset of {</a:t>
            </a:r>
            <a:r>
              <a:rPr lang="en-US" b="0" i="0" dirty="0" err="1">
                <a:solidFill>
                  <a:srgbClr val="222222"/>
                </a:solidFill>
                <a:effectLst/>
              </a:rPr>
              <a:t>Emp_id,Emp_name</a:t>
            </a:r>
            <a:r>
              <a:rPr lang="en-US" b="0" i="0" dirty="0">
                <a:solidFill>
                  <a:srgbClr val="222222"/>
                </a:solidFill>
                <a:effectLst/>
              </a:rPr>
              <a:t>}.</a:t>
            </a:r>
          </a:p>
          <a:p>
            <a:endParaRPr lang="en-US" dirty="0"/>
          </a:p>
        </p:txBody>
      </p:sp>
      <p:graphicFrame>
        <p:nvGraphicFramePr>
          <p:cNvPr id="5" name="Table 4">
            <a:extLst>
              <a:ext uri="{FF2B5EF4-FFF2-40B4-BE49-F238E27FC236}">
                <a16:creationId xmlns:a16="http://schemas.microsoft.com/office/drawing/2014/main" id="{47301015-1F7D-951A-349B-81077CF0D6DC}"/>
              </a:ext>
            </a:extLst>
          </p:cNvPr>
          <p:cNvGraphicFramePr>
            <a:graphicFrameLocks noGrp="1"/>
          </p:cNvGraphicFramePr>
          <p:nvPr>
            <p:extLst>
              <p:ext uri="{D42A27DB-BD31-4B8C-83A1-F6EECF244321}">
                <p14:modId xmlns:p14="http://schemas.microsoft.com/office/powerpoint/2010/main" val="2726376135"/>
              </p:ext>
            </p:extLst>
          </p:nvPr>
        </p:nvGraphicFramePr>
        <p:xfrm>
          <a:off x="3173432" y="1825624"/>
          <a:ext cx="5990888" cy="2316480"/>
        </p:xfrm>
        <a:graphic>
          <a:graphicData uri="http://schemas.openxmlformats.org/drawingml/2006/table">
            <a:tbl>
              <a:tblPr/>
              <a:tblGrid>
                <a:gridCol w="2995444">
                  <a:extLst>
                    <a:ext uri="{9D8B030D-6E8A-4147-A177-3AD203B41FA5}">
                      <a16:colId xmlns:a16="http://schemas.microsoft.com/office/drawing/2014/main" val="3492745927"/>
                    </a:ext>
                  </a:extLst>
                </a:gridCol>
                <a:gridCol w="2995444">
                  <a:extLst>
                    <a:ext uri="{9D8B030D-6E8A-4147-A177-3AD203B41FA5}">
                      <a16:colId xmlns:a16="http://schemas.microsoft.com/office/drawing/2014/main" val="4131595804"/>
                    </a:ext>
                  </a:extLst>
                </a:gridCol>
              </a:tblGrid>
              <a:tr h="0">
                <a:tc>
                  <a:txBody>
                    <a:bodyPr/>
                    <a:lstStyle/>
                    <a:p>
                      <a:pPr algn="l"/>
                      <a:r>
                        <a:rPr lang="en-US" sz="3200" b="1">
                          <a:effectLst/>
                        </a:rPr>
                        <a:t>Emp_id</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tc>
                  <a:txBody>
                    <a:bodyPr/>
                    <a:lstStyle/>
                    <a:p>
                      <a:pPr algn="l"/>
                      <a:r>
                        <a:rPr lang="en-US" sz="3200" b="1" dirty="0" err="1">
                          <a:effectLst/>
                        </a:rPr>
                        <a:t>Emp_name</a:t>
                      </a:r>
                      <a:endParaRPr lang="en-US" sz="3200" b="1" dirty="0">
                        <a:effectLst/>
                      </a:endParaRP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2547940716"/>
                  </a:ext>
                </a:extLst>
              </a:tr>
              <a:tr h="0">
                <a:tc>
                  <a:txBody>
                    <a:bodyPr/>
                    <a:lstStyle/>
                    <a:p>
                      <a:r>
                        <a:rPr lang="en-US" sz="3200">
                          <a:effectLst/>
                        </a:rPr>
                        <a:t>AS555</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sz="3200">
                          <a:effectLst/>
                        </a:rPr>
                        <a:t>Harry</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37946196"/>
                  </a:ext>
                </a:extLst>
              </a:tr>
              <a:tr h="0">
                <a:tc>
                  <a:txBody>
                    <a:bodyPr/>
                    <a:lstStyle/>
                    <a:p>
                      <a:r>
                        <a:rPr lang="en-US" sz="3200">
                          <a:effectLst/>
                        </a:rPr>
                        <a:t>AS811</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sz="3200">
                          <a:effectLst/>
                        </a:rPr>
                        <a:t>George</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1105860094"/>
                  </a:ext>
                </a:extLst>
              </a:tr>
              <a:tr h="0">
                <a:tc>
                  <a:txBody>
                    <a:bodyPr/>
                    <a:lstStyle/>
                    <a:p>
                      <a:r>
                        <a:rPr lang="en-US" sz="3200">
                          <a:effectLst/>
                        </a:rPr>
                        <a:t>AS999</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tc>
                  <a:txBody>
                    <a:bodyPr/>
                    <a:lstStyle/>
                    <a:p>
                      <a:r>
                        <a:rPr lang="en-US" sz="3200" dirty="0">
                          <a:effectLst/>
                        </a:rPr>
                        <a:t>Kevin</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extLst>
                  <a:ext uri="{0D108BD9-81ED-4DB2-BD59-A6C34878D82A}">
                    <a16:rowId xmlns:a16="http://schemas.microsoft.com/office/drawing/2014/main" val="2947514265"/>
                  </a:ext>
                </a:extLst>
              </a:tr>
            </a:tbl>
          </a:graphicData>
        </a:graphic>
      </p:graphicFrame>
    </p:spTree>
    <p:extLst>
      <p:ext uri="{BB962C8B-B14F-4D97-AF65-F5344CB8AC3E}">
        <p14:creationId xmlns:p14="http://schemas.microsoft.com/office/powerpoint/2010/main" val="677864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325C3-E607-077D-F473-A595C5D70252}"/>
              </a:ext>
            </a:extLst>
          </p:cNvPr>
          <p:cNvSpPr>
            <a:spLocks noGrp="1"/>
          </p:cNvSpPr>
          <p:nvPr>
            <p:ph type="title"/>
          </p:nvPr>
        </p:nvSpPr>
        <p:spPr>
          <a:xfrm>
            <a:off x="838200" y="365125"/>
            <a:ext cx="10515600" cy="711835"/>
          </a:xfrm>
        </p:spPr>
        <p:txBody>
          <a:bodyPr>
            <a:normAutofit fontScale="90000"/>
          </a:bodyPr>
          <a:lstStyle/>
          <a:p>
            <a:r>
              <a:rPr lang="en-US" b="1" i="0" dirty="0">
                <a:solidFill>
                  <a:srgbClr val="222222"/>
                </a:solidFill>
                <a:effectLst/>
                <a:latin typeface="Source Sans Pro" panose="020B0503030403020204" pitchFamily="34" charset="0"/>
              </a:rPr>
              <a:t>Non Trivial Functional Dependency in DBMS</a:t>
            </a:r>
            <a:br>
              <a:rPr lang="en-US" b="1" i="0" dirty="0">
                <a:solidFill>
                  <a:srgbClr val="222222"/>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F2E85DC4-A047-F7B3-7F1C-F76770E591FE}"/>
              </a:ext>
            </a:extLst>
          </p:cNvPr>
          <p:cNvSpPr>
            <a:spLocks noGrp="1"/>
          </p:cNvSpPr>
          <p:nvPr>
            <p:ph idx="1"/>
          </p:nvPr>
        </p:nvSpPr>
        <p:spPr>
          <a:xfrm>
            <a:off x="838200" y="1076960"/>
            <a:ext cx="10515600" cy="5781039"/>
          </a:xfrm>
        </p:spPr>
        <p:txBody>
          <a:bodyPr/>
          <a:lstStyle/>
          <a:p>
            <a:pPr algn="just"/>
            <a:r>
              <a:rPr lang="en-US" b="0" i="0" dirty="0">
                <a:solidFill>
                  <a:srgbClr val="51565E"/>
                </a:solidFill>
                <a:effectLst/>
              </a:rPr>
              <a:t>A non-trivial functional dependency is a specific type of dependency between attributes (columns) in a table. Here, the relationship is not obvious or trivial. It conveys meaningful information about how the values in one set of attributes determine the values in another.  </a:t>
            </a:r>
            <a:endParaRPr lang="en-US" dirty="0">
              <a:solidFill>
                <a:srgbClr val="222222"/>
              </a:solidFill>
            </a:endParaRPr>
          </a:p>
          <a:p>
            <a:pPr algn="just"/>
            <a:endParaRPr lang="en-US" dirty="0">
              <a:solidFill>
                <a:srgbClr val="222222"/>
              </a:solidFill>
            </a:endParaRPr>
          </a:p>
          <a:p>
            <a:pPr algn="just"/>
            <a:endParaRPr lang="en-US" dirty="0">
              <a:solidFill>
                <a:srgbClr val="222222"/>
              </a:solidFill>
            </a:endParaRPr>
          </a:p>
          <a:p>
            <a:pPr algn="just"/>
            <a:endParaRPr lang="en-US" dirty="0">
              <a:solidFill>
                <a:srgbClr val="222222"/>
              </a:solidFill>
            </a:endParaRPr>
          </a:p>
          <a:p>
            <a:pPr algn="just"/>
            <a:endParaRPr lang="en-US" dirty="0">
              <a:solidFill>
                <a:srgbClr val="222222"/>
              </a:solidFill>
            </a:endParaRPr>
          </a:p>
          <a:p>
            <a:pPr algn="just"/>
            <a:endParaRPr lang="en-US" dirty="0">
              <a:solidFill>
                <a:srgbClr val="222222"/>
              </a:solidFill>
            </a:endParaRPr>
          </a:p>
          <a:p>
            <a:pPr algn="just"/>
            <a:endParaRPr lang="en-US" b="0" i="0" dirty="0">
              <a:solidFill>
                <a:srgbClr val="51565E"/>
              </a:solidFill>
              <a:effectLst/>
            </a:endParaRPr>
          </a:p>
          <a:p>
            <a:pPr algn="just"/>
            <a:r>
              <a:rPr lang="en-US" b="0" i="0" dirty="0">
                <a:solidFill>
                  <a:srgbClr val="51565E"/>
                </a:solidFill>
                <a:effectLst/>
              </a:rPr>
              <a:t>We want to express a functional dependency based on the student's birthdate (</a:t>
            </a:r>
            <a:r>
              <a:rPr lang="en-US" b="0" i="0" dirty="0" err="1">
                <a:solidFill>
                  <a:srgbClr val="51565E"/>
                </a:solidFill>
                <a:effectLst/>
              </a:rPr>
              <a:t>StudentDOB</a:t>
            </a:r>
            <a:r>
              <a:rPr lang="en-US" b="0" i="0" dirty="0">
                <a:solidFill>
                  <a:srgbClr val="51565E"/>
                </a:solidFill>
                <a:effectLst/>
              </a:rPr>
              <a:t>) and class (Class)</a:t>
            </a:r>
            <a:endParaRPr lang="en-US" dirty="0">
              <a:solidFill>
                <a:srgbClr val="222222"/>
              </a:solidFill>
            </a:endParaRPr>
          </a:p>
          <a:p>
            <a:pPr algn="just"/>
            <a:endParaRPr lang="en-US" dirty="0"/>
          </a:p>
        </p:txBody>
      </p:sp>
      <p:graphicFrame>
        <p:nvGraphicFramePr>
          <p:cNvPr id="5" name="Table 4">
            <a:extLst>
              <a:ext uri="{FF2B5EF4-FFF2-40B4-BE49-F238E27FC236}">
                <a16:creationId xmlns:a16="http://schemas.microsoft.com/office/drawing/2014/main" id="{9A1C016A-EC6C-9552-C57B-459A8A8FB118}"/>
              </a:ext>
            </a:extLst>
          </p:cNvPr>
          <p:cNvGraphicFramePr>
            <a:graphicFrameLocks noGrp="1"/>
          </p:cNvGraphicFramePr>
          <p:nvPr>
            <p:extLst>
              <p:ext uri="{D42A27DB-BD31-4B8C-83A1-F6EECF244321}">
                <p14:modId xmlns:p14="http://schemas.microsoft.com/office/powerpoint/2010/main" val="3699211600"/>
              </p:ext>
            </p:extLst>
          </p:nvPr>
        </p:nvGraphicFramePr>
        <p:xfrm>
          <a:off x="2486237" y="2870199"/>
          <a:ext cx="7795683" cy="2387600"/>
        </p:xfrm>
        <a:graphic>
          <a:graphicData uri="http://schemas.openxmlformats.org/drawingml/2006/table">
            <a:tbl>
              <a:tblPr/>
              <a:tblGrid>
                <a:gridCol w="1509023">
                  <a:extLst>
                    <a:ext uri="{9D8B030D-6E8A-4147-A177-3AD203B41FA5}">
                      <a16:colId xmlns:a16="http://schemas.microsoft.com/office/drawing/2014/main" val="833357199"/>
                    </a:ext>
                  </a:extLst>
                </a:gridCol>
                <a:gridCol w="3268614">
                  <a:extLst>
                    <a:ext uri="{9D8B030D-6E8A-4147-A177-3AD203B41FA5}">
                      <a16:colId xmlns:a16="http://schemas.microsoft.com/office/drawing/2014/main" val="1063159309"/>
                    </a:ext>
                  </a:extLst>
                </a:gridCol>
                <a:gridCol w="1509023">
                  <a:extLst>
                    <a:ext uri="{9D8B030D-6E8A-4147-A177-3AD203B41FA5}">
                      <a16:colId xmlns:a16="http://schemas.microsoft.com/office/drawing/2014/main" val="246526407"/>
                    </a:ext>
                  </a:extLst>
                </a:gridCol>
                <a:gridCol w="1509023">
                  <a:extLst>
                    <a:ext uri="{9D8B030D-6E8A-4147-A177-3AD203B41FA5}">
                      <a16:colId xmlns:a16="http://schemas.microsoft.com/office/drawing/2014/main" val="618071120"/>
                    </a:ext>
                  </a:extLst>
                </a:gridCol>
              </a:tblGrid>
              <a:tr h="0">
                <a:tc>
                  <a:txBody>
                    <a:bodyPr/>
                    <a:lstStyle/>
                    <a:p>
                      <a:pPr algn="ctr"/>
                      <a:r>
                        <a:rPr lang="en-US" b="0" i="0">
                          <a:solidFill>
                            <a:srgbClr val="272C37"/>
                          </a:solidFill>
                          <a:effectLst/>
                          <a:latin typeface="Roboto" panose="02000000000000000000" pitchFamily="2" charset="0"/>
                        </a:rPr>
                        <a:t>Student Id</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272C37"/>
                          </a:solidFill>
                          <a:effectLst/>
                          <a:latin typeface="Roboto" panose="02000000000000000000" pitchFamily="2" charset="0"/>
                        </a:rPr>
                        <a:t>Student Name</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272C37"/>
                          </a:solidFill>
                          <a:effectLst/>
                          <a:latin typeface="Roboto" panose="02000000000000000000" pitchFamily="2" charset="0"/>
                        </a:rPr>
                        <a:t>Student DOB</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272C37"/>
                          </a:solidFill>
                          <a:effectLst/>
                          <a:latin typeface="Roboto" panose="02000000000000000000" pitchFamily="2" charset="0"/>
                        </a:rPr>
                        <a:t>Class</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extLst>
                  <a:ext uri="{0D108BD9-81ED-4DB2-BD59-A6C34878D82A}">
                    <a16:rowId xmlns:a16="http://schemas.microsoft.com/office/drawing/2014/main" val="1891383714"/>
                  </a:ext>
                </a:extLst>
              </a:tr>
              <a:tr h="0">
                <a:tc>
                  <a:txBody>
                    <a:bodyPr/>
                    <a:lstStyle/>
                    <a:p>
                      <a:pPr algn="ctr"/>
                      <a:r>
                        <a:rPr lang="en-US" b="0" i="0">
                          <a:solidFill>
                            <a:srgbClr val="51565E"/>
                          </a:solidFill>
                          <a:effectLst/>
                          <a:latin typeface="Roboto" panose="02000000000000000000" pitchFamily="2" charset="0"/>
                        </a:rPr>
                        <a:t>101</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Alice</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1995-05-15</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10A</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extLst>
                  <a:ext uri="{0D108BD9-81ED-4DB2-BD59-A6C34878D82A}">
                    <a16:rowId xmlns:a16="http://schemas.microsoft.com/office/drawing/2014/main" val="3424689579"/>
                  </a:ext>
                </a:extLst>
              </a:tr>
              <a:tr h="0">
                <a:tc>
                  <a:txBody>
                    <a:bodyPr/>
                    <a:lstStyle/>
                    <a:p>
                      <a:pPr algn="ctr"/>
                      <a:r>
                        <a:rPr lang="en-US" b="0" i="0">
                          <a:solidFill>
                            <a:srgbClr val="51565E"/>
                          </a:solidFill>
                          <a:effectLst/>
                          <a:latin typeface="Roboto" panose="02000000000000000000" pitchFamily="2" charset="0"/>
                        </a:rPr>
                        <a:t>102</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Bob</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2000-03-20</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10B</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extLst>
                  <a:ext uri="{0D108BD9-81ED-4DB2-BD59-A6C34878D82A}">
                    <a16:rowId xmlns:a16="http://schemas.microsoft.com/office/drawing/2014/main" val="4072754175"/>
                  </a:ext>
                </a:extLst>
              </a:tr>
              <a:tr h="0">
                <a:tc>
                  <a:txBody>
                    <a:bodyPr/>
                    <a:lstStyle/>
                    <a:p>
                      <a:pPr algn="ctr"/>
                      <a:r>
                        <a:rPr lang="en-US" b="0" i="0">
                          <a:solidFill>
                            <a:srgbClr val="51565E"/>
                          </a:solidFill>
                          <a:effectLst/>
                          <a:latin typeface="Roboto" panose="02000000000000000000" pitchFamily="2" charset="0"/>
                        </a:rPr>
                        <a:t>103</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Carol</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1999-07-10</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10A</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extLst>
                  <a:ext uri="{0D108BD9-81ED-4DB2-BD59-A6C34878D82A}">
                    <a16:rowId xmlns:a16="http://schemas.microsoft.com/office/drawing/2014/main" val="189975460"/>
                  </a:ext>
                </a:extLst>
              </a:tr>
              <a:tr h="0">
                <a:tc>
                  <a:txBody>
                    <a:bodyPr/>
                    <a:lstStyle/>
                    <a:p>
                      <a:pPr algn="ctr"/>
                      <a:r>
                        <a:rPr lang="en-US" b="0" i="0">
                          <a:solidFill>
                            <a:srgbClr val="51565E"/>
                          </a:solidFill>
                          <a:effectLst/>
                          <a:latin typeface="Roboto" panose="02000000000000000000" pitchFamily="2" charset="0"/>
                        </a:rPr>
                        <a:t>104</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Dave</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2000-01-05</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dirty="0">
                          <a:solidFill>
                            <a:srgbClr val="51565E"/>
                          </a:solidFill>
                          <a:effectLst/>
                          <a:latin typeface="Roboto" panose="02000000000000000000" pitchFamily="2" charset="0"/>
                        </a:rPr>
                        <a:t>10B</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extLst>
                  <a:ext uri="{0D108BD9-81ED-4DB2-BD59-A6C34878D82A}">
                    <a16:rowId xmlns:a16="http://schemas.microsoft.com/office/drawing/2014/main" val="3802550050"/>
                  </a:ext>
                </a:extLst>
              </a:tr>
            </a:tbl>
          </a:graphicData>
        </a:graphic>
      </p:graphicFrame>
    </p:spTree>
    <p:extLst>
      <p:ext uri="{BB962C8B-B14F-4D97-AF65-F5344CB8AC3E}">
        <p14:creationId xmlns:p14="http://schemas.microsoft.com/office/powerpoint/2010/main" val="2780715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35B6B-96A8-8EA4-678B-D4A2A5B56D7E}"/>
              </a:ext>
            </a:extLst>
          </p:cNvPr>
          <p:cNvSpPr>
            <a:spLocks noGrp="1"/>
          </p:cNvSpPr>
          <p:nvPr>
            <p:ph type="title"/>
          </p:nvPr>
        </p:nvSpPr>
        <p:spPr/>
        <p:txBody>
          <a:bodyPr/>
          <a:lstStyle/>
          <a:p>
            <a:r>
              <a:rPr lang="en-US" dirty="0" err="1"/>
              <a:t>Cont</a:t>
            </a:r>
            <a:r>
              <a:rPr lang="en-US" dirty="0"/>
              <a:t>…</a:t>
            </a:r>
          </a:p>
        </p:txBody>
      </p:sp>
      <p:sp>
        <p:nvSpPr>
          <p:cNvPr id="3" name="Content Placeholder 2">
            <a:extLst>
              <a:ext uri="{FF2B5EF4-FFF2-40B4-BE49-F238E27FC236}">
                <a16:creationId xmlns:a16="http://schemas.microsoft.com/office/drawing/2014/main" id="{ABE716C4-6C8E-F7B3-C9A3-3CA026DA1289}"/>
              </a:ext>
            </a:extLst>
          </p:cNvPr>
          <p:cNvSpPr>
            <a:spLocks noGrp="1"/>
          </p:cNvSpPr>
          <p:nvPr>
            <p:ph idx="1"/>
          </p:nvPr>
        </p:nvSpPr>
        <p:spPr/>
        <p:txBody>
          <a:bodyPr/>
          <a:lstStyle/>
          <a:p>
            <a:r>
              <a:rPr lang="en-US" b="0" i="0" dirty="0">
                <a:solidFill>
                  <a:srgbClr val="51565E"/>
                </a:solidFill>
                <a:effectLst/>
              </a:rPr>
              <a:t>A non-trivial functional dependency in this case would be</a:t>
            </a:r>
          </a:p>
          <a:p>
            <a:endParaRPr lang="en-US" dirty="0">
              <a:solidFill>
                <a:srgbClr val="51565E"/>
              </a:solidFill>
              <a:latin typeface="Roboto" panose="02000000000000000000" pitchFamily="2" charset="0"/>
            </a:endParaRPr>
          </a:p>
          <a:p>
            <a:r>
              <a:rPr lang="en-US" b="1" i="0" dirty="0" err="1">
                <a:solidFill>
                  <a:srgbClr val="51565E"/>
                </a:solidFill>
                <a:effectLst/>
              </a:rPr>
              <a:t>StudentDOB,Class</a:t>
            </a:r>
            <a:r>
              <a:rPr lang="en-US" b="1" i="0" dirty="0">
                <a:solidFill>
                  <a:srgbClr val="51565E"/>
                </a:solidFill>
                <a:effectLst/>
              </a:rPr>
              <a:t>-&gt; </a:t>
            </a:r>
            <a:r>
              <a:rPr lang="en-US" b="1" i="0" dirty="0" err="1">
                <a:solidFill>
                  <a:srgbClr val="51565E"/>
                </a:solidFill>
                <a:effectLst/>
              </a:rPr>
              <a:t>StudentName</a:t>
            </a:r>
            <a:endParaRPr lang="en-US" b="1" i="0" dirty="0">
              <a:solidFill>
                <a:srgbClr val="51565E"/>
              </a:solidFill>
              <a:effectLst/>
            </a:endParaRPr>
          </a:p>
          <a:p>
            <a:endParaRPr lang="en-US" dirty="0">
              <a:solidFill>
                <a:srgbClr val="51565E"/>
              </a:solidFill>
            </a:endParaRPr>
          </a:p>
          <a:p>
            <a:pPr algn="just"/>
            <a:r>
              <a:rPr lang="en-US" b="0" i="0" dirty="0">
                <a:solidFill>
                  <a:srgbClr val="51565E"/>
                </a:solidFill>
                <a:effectLst/>
              </a:rPr>
              <a:t>This functional dependency means that given a combination of a student's date of birth and class, you can uniquely determine their name. It's non-trivial because it provides valuable information about the relationship between attributes in the table.</a:t>
            </a:r>
            <a:endParaRPr lang="en-US" dirty="0"/>
          </a:p>
        </p:txBody>
      </p:sp>
    </p:spTree>
    <p:extLst>
      <p:ext uri="{BB962C8B-B14F-4D97-AF65-F5344CB8AC3E}">
        <p14:creationId xmlns:p14="http://schemas.microsoft.com/office/powerpoint/2010/main" val="1927332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E0A51-3679-69EB-6922-51E4FA1D41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51754F-A360-A89E-0EFE-BC94FADDE5A9}"/>
              </a:ext>
            </a:extLst>
          </p:cNvPr>
          <p:cNvSpPr>
            <a:spLocks noGrp="1"/>
          </p:cNvSpPr>
          <p:nvPr>
            <p:ph type="title"/>
          </p:nvPr>
        </p:nvSpPr>
        <p:spPr/>
        <p:txBody>
          <a:bodyPr>
            <a:normAutofit fontScale="90000"/>
          </a:bodyPr>
          <a:lstStyle/>
          <a:p>
            <a:r>
              <a:rPr lang="en-US" b="1" i="0" dirty="0">
                <a:solidFill>
                  <a:srgbClr val="222222"/>
                </a:solidFill>
                <a:effectLst/>
                <a:latin typeface="Source Sans Pro" panose="020B0503030403020204" pitchFamily="34" charset="0"/>
              </a:rPr>
              <a:t>Non Trivial Functional Dependency in DBMS</a:t>
            </a:r>
            <a:br>
              <a:rPr lang="en-US" b="1" i="0" dirty="0">
                <a:solidFill>
                  <a:srgbClr val="222222"/>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D7172EEB-5894-B47D-0FE8-5468A13D3160}"/>
              </a:ext>
            </a:extLst>
          </p:cNvPr>
          <p:cNvSpPr>
            <a:spLocks noGrp="1"/>
          </p:cNvSpPr>
          <p:nvPr>
            <p:ph idx="1"/>
          </p:nvPr>
        </p:nvSpPr>
        <p:spPr>
          <a:xfrm>
            <a:off x="838200" y="1270000"/>
            <a:ext cx="10515600" cy="5587999"/>
          </a:xfrm>
        </p:spPr>
        <p:txBody>
          <a:bodyPr/>
          <a:lstStyle/>
          <a:p>
            <a:pPr algn="just"/>
            <a:r>
              <a:rPr lang="en-US" b="0" i="0" dirty="0">
                <a:solidFill>
                  <a:srgbClr val="222222"/>
                </a:solidFill>
                <a:effectLst/>
              </a:rPr>
              <a:t>Functional dependency which also known as a nontrivial dependency occurs when A-&gt;B holds true where B is not a subset of A. In a relationship, if attribute B is not a subset of attribute A, then it is considered as a non-trivial dependency.</a:t>
            </a:r>
          </a:p>
          <a:p>
            <a:pPr algn="just"/>
            <a:endParaRPr lang="en-US" dirty="0">
              <a:solidFill>
                <a:srgbClr val="222222"/>
              </a:solidFill>
            </a:endParaRPr>
          </a:p>
          <a:p>
            <a:pPr algn="just"/>
            <a:endParaRPr lang="en-US" dirty="0">
              <a:solidFill>
                <a:srgbClr val="222222"/>
              </a:solidFill>
            </a:endParaRPr>
          </a:p>
          <a:p>
            <a:pPr algn="just"/>
            <a:endParaRPr lang="en-US" dirty="0">
              <a:solidFill>
                <a:srgbClr val="222222"/>
              </a:solidFill>
            </a:endParaRPr>
          </a:p>
          <a:p>
            <a:pPr algn="just"/>
            <a:r>
              <a:rPr lang="en-US" dirty="0"/>
              <a:t>Example</a:t>
            </a:r>
          </a:p>
          <a:p>
            <a:pPr algn="just"/>
            <a:r>
              <a:rPr lang="en-US" b="0" i="0" dirty="0">
                <a:solidFill>
                  <a:srgbClr val="222222"/>
                </a:solidFill>
                <a:effectLst/>
              </a:rPr>
              <a:t>(Company} -&gt; {CEO} (if we know the Company, we knows the CEO name)</a:t>
            </a:r>
          </a:p>
          <a:p>
            <a:pPr algn="just"/>
            <a:r>
              <a:rPr lang="en-US" b="0" i="0" dirty="0">
                <a:solidFill>
                  <a:srgbClr val="222222"/>
                </a:solidFill>
                <a:effectLst/>
              </a:rPr>
              <a:t>But CEO is not a subset of Company, and hence it’s non-trivial functional dependency.</a:t>
            </a:r>
          </a:p>
          <a:p>
            <a:pPr algn="just"/>
            <a:endParaRPr lang="en-US" dirty="0"/>
          </a:p>
        </p:txBody>
      </p:sp>
      <p:graphicFrame>
        <p:nvGraphicFramePr>
          <p:cNvPr id="4" name="Table 3">
            <a:extLst>
              <a:ext uri="{FF2B5EF4-FFF2-40B4-BE49-F238E27FC236}">
                <a16:creationId xmlns:a16="http://schemas.microsoft.com/office/drawing/2014/main" id="{1D662693-A3D7-79B8-0E43-090DA4C1F68A}"/>
              </a:ext>
            </a:extLst>
          </p:cNvPr>
          <p:cNvGraphicFramePr>
            <a:graphicFrameLocks noGrp="1"/>
          </p:cNvGraphicFramePr>
          <p:nvPr/>
        </p:nvGraphicFramePr>
        <p:xfrm>
          <a:off x="3671272" y="3137694"/>
          <a:ext cx="5194896" cy="1463040"/>
        </p:xfrm>
        <a:graphic>
          <a:graphicData uri="http://schemas.openxmlformats.org/drawingml/2006/table">
            <a:tbl>
              <a:tblPr/>
              <a:tblGrid>
                <a:gridCol w="1731632">
                  <a:extLst>
                    <a:ext uri="{9D8B030D-6E8A-4147-A177-3AD203B41FA5}">
                      <a16:colId xmlns:a16="http://schemas.microsoft.com/office/drawing/2014/main" val="632475159"/>
                    </a:ext>
                  </a:extLst>
                </a:gridCol>
                <a:gridCol w="1731632">
                  <a:extLst>
                    <a:ext uri="{9D8B030D-6E8A-4147-A177-3AD203B41FA5}">
                      <a16:colId xmlns:a16="http://schemas.microsoft.com/office/drawing/2014/main" val="221233520"/>
                    </a:ext>
                  </a:extLst>
                </a:gridCol>
                <a:gridCol w="1731632">
                  <a:extLst>
                    <a:ext uri="{9D8B030D-6E8A-4147-A177-3AD203B41FA5}">
                      <a16:colId xmlns:a16="http://schemas.microsoft.com/office/drawing/2014/main" val="303218956"/>
                    </a:ext>
                  </a:extLst>
                </a:gridCol>
              </a:tblGrid>
              <a:tr h="0">
                <a:tc>
                  <a:txBody>
                    <a:bodyPr/>
                    <a:lstStyle/>
                    <a:p>
                      <a:pPr algn="l"/>
                      <a:r>
                        <a:rPr lang="en-US" b="1">
                          <a:effectLst/>
                        </a:rPr>
                        <a:t>Company</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tc>
                  <a:txBody>
                    <a:bodyPr/>
                    <a:lstStyle/>
                    <a:p>
                      <a:pPr algn="l"/>
                      <a:r>
                        <a:rPr lang="en-US" b="1">
                          <a:effectLst/>
                        </a:rPr>
                        <a:t>CEO</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tc>
                  <a:txBody>
                    <a:bodyPr/>
                    <a:lstStyle/>
                    <a:p>
                      <a:pPr algn="l"/>
                      <a:r>
                        <a:rPr lang="en-US" b="1" dirty="0">
                          <a:effectLst/>
                        </a:rPr>
                        <a:t>Age</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3629668884"/>
                  </a:ext>
                </a:extLst>
              </a:tr>
              <a:tr h="0">
                <a:tc>
                  <a:txBody>
                    <a:bodyPr/>
                    <a:lstStyle/>
                    <a:p>
                      <a:r>
                        <a:rPr lang="en-US">
                          <a:effectLst/>
                        </a:rPr>
                        <a:t>Microsoft</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a:effectLst/>
                        </a:rPr>
                        <a:t>Satya Nadella</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a:effectLst/>
                        </a:rPr>
                        <a:t>51</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933885486"/>
                  </a:ext>
                </a:extLst>
              </a:tr>
              <a:tr h="0">
                <a:tc>
                  <a:txBody>
                    <a:bodyPr/>
                    <a:lstStyle/>
                    <a:p>
                      <a:r>
                        <a:rPr lang="en-US">
                          <a:effectLst/>
                        </a:rPr>
                        <a:t>Google</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dirty="0">
                          <a:effectLst/>
                        </a:rPr>
                        <a:t>Sundar Pichai</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a:effectLst/>
                        </a:rPr>
                        <a:t>46</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2181443144"/>
                  </a:ext>
                </a:extLst>
              </a:tr>
              <a:tr h="0">
                <a:tc>
                  <a:txBody>
                    <a:bodyPr/>
                    <a:lstStyle/>
                    <a:p>
                      <a:r>
                        <a:rPr lang="en-US">
                          <a:effectLst/>
                        </a:rPr>
                        <a:t>Apple</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tc>
                  <a:txBody>
                    <a:bodyPr/>
                    <a:lstStyle/>
                    <a:p>
                      <a:r>
                        <a:rPr lang="en-US">
                          <a:effectLst/>
                        </a:rPr>
                        <a:t>Tim Cook</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tc>
                  <a:txBody>
                    <a:bodyPr/>
                    <a:lstStyle/>
                    <a:p>
                      <a:r>
                        <a:rPr lang="en-US" dirty="0">
                          <a:effectLst/>
                        </a:rPr>
                        <a:t>57</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extLst>
                  <a:ext uri="{0D108BD9-81ED-4DB2-BD59-A6C34878D82A}">
                    <a16:rowId xmlns:a16="http://schemas.microsoft.com/office/drawing/2014/main" val="3863080996"/>
                  </a:ext>
                </a:extLst>
              </a:tr>
            </a:tbl>
          </a:graphicData>
        </a:graphic>
      </p:graphicFrame>
    </p:spTree>
    <p:extLst>
      <p:ext uri="{BB962C8B-B14F-4D97-AF65-F5344CB8AC3E}">
        <p14:creationId xmlns:p14="http://schemas.microsoft.com/office/powerpoint/2010/main" val="4281365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A0967-5F31-6CC2-B781-7A064DDBAA13}"/>
              </a:ext>
            </a:extLst>
          </p:cNvPr>
          <p:cNvSpPr>
            <a:spLocks noGrp="1"/>
          </p:cNvSpPr>
          <p:nvPr>
            <p:ph type="title"/>
          </p:nvPr>
        </p:nvSpPr>
        <p:spPr/>
        <p:txBody>
          <a:bodyPr/>
          <a:lstStyle/>
          <a:p>
            <a:r>
              <a:rPr lang="en-US" b="1" i="0" dirty="0">
                <a:solidFill>
                  <a:srgbClr val="222222"/>
                </a:solidFill>
                <a:effectLst/>
                <a:latin typeface="Source Sans Pro" panose="020B0503030403020204" pitchFamily="34" charset="0"/>
              </a:rPr>
              <a:t>Transitive Dependency in DBMS</a:t>
            </a:r>
            <a:br>
              <a:rPr lang="en-US" b="1" i="0" dirty="0">
                <a:solidFill>
                  <a:srgbClr val="222222"/>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6D28EAE0-B16E-AC0D-6E5C-D33C32F1946D}"/>
              </a:ext>
            </a:extLst>
          </p:cNvPr>
          <p:cNvSpPr>
            <a:spLocks noGrp="1"/>
          </p:cNvSpPr>
          <p:nvPr>
            <p:ph idx="1"/>
          </p:nvPr>
        </p:nvSpPr>
        <p:spPr>
          <a:xfrm>
            <a:off x="0" y="1362076"/>
            <a:ext cx="12087225" cy="5495924"/>
          </a:xfrm>
        </p:spPr>
        <p:txBody>
          <a:bodyPr>
            <a:normAutofit fontScale="92500" lnSpcReduction="10000"/>
          </a:bodyPr>
          <a:lstStyle/>
          <a:p>
            <a:pPr algn="just"/>
            <a:r>
              <a:rPr lang="en-US" sz="3000" b="0" i="0" dirty="0">
                <a:solidFill>
                  <a:srgbClr val="1F1F1F"/>
                </a:solidFill>
                <a:effectLst/>
                <a:latin typeface="Google Sans"/>
              </a:rPr>
              <a:t>The given functional dependency can only be transitive when it is formed indirectly by two FDs. For example, </a:t>
            </a:r>
            <a:r>
              <a:rPr lang="en-US" sz="3000" b="0" i="0" dirty="0">
                <a:solidFill>
                  <a:srgbClr val="040C28"/>
                </a:solidFill>
                <a:effectLst/>
                <a:latin typeface="Google Sans"/>
              </a:rPr>
              <a:t>P -&gt; R</a:t>
            </a:r>
            <a:r>
              <a:rPr lang="en-US" sz="3000" b="0" i="0" dirty="0">
                <a:solidFill>
                  <a:srgbClr val="1F1F1F"/>
                </a:solidFill>
                <a:effectLst/>
                <a:latin typeface="Google Sans"/>
              </a:rPr>
              <a:t> happens to be a transitive dependency when the following functional dependencies hold true: P -&gt; Q.</a:t>
            </a:r>
            <a:endParaRPr lang="en-US" sz="3000" b="0" i="0" dirty="0">
              <a:solidFill>
                <a:srgbClr val="222222"/>
              </a:solidFill>
              <a:effectLst/>
            </a:endParaRPr>
          </a:p>
          <a:p>
            <a:pPr algn="just"/>
            <a:endParaRPr lang="en-US" dirty="0">
              <a:solidFill>
                <a:srgbClr val="222222"/>
              </a:solidFill>
            </a:endParaRPr>
          </a:p>
          <a:p>
            <a:pPr algn="just"/>
            <a:endParaRPr lang="en-US" b="0" i="0" dirty="0">
              <a:solidFill>
                <a:srgbClr val="222222"/>
              </a:solidFill>
              <a:effectLst/>
            </a:endParaRPr>
          </a:p>
          <a:p>
            <a:pPr algn="just"/>
            <a:endParaRPr lang="en-US" dirty="0">
              <a:solidFill>
                <a:srgbClr val="222222"/>
              </a:solidFill>
            </a:endParaRPr>
          </a:p>
          <a:p>
            <a:pPr algn="just"/>
            <a:endParaRPr lang="en-US" b="0" i="0" dirty="0">
              <a:solidFill>
                <a:srgbClr val="222222"/>
              </a:solidFill>
              <a:effectLst/>
            </a:endParaRPr>
          </a:p>
          <a:p>
            <a:pPr algn="just"/>
            <a:r>
              <a:rPr lang="en-US" sz="3000" b="0" i="0" dirty="0">
                <a:solidFill>
                  <a:srgbClr val="222222"/>
                </a:solidFill>
                <a:effectLst/>
              </a:rPr>
              <a:t>{Company} -&gt; {CEO} (if we know the company, we know its CEO’s name)</a:t>
            </a:r>
          </a:p>
          <a:p>
            <a:pPr algn="just"/>
            <a:r>
              <a:rPr lang="en-US" sz="3000" b="0" i="0" dirty="0">
                <a:solidFill>
                  <a:srgbClr val="222222"/>
                </a:solidFill>
                <a:effectLst/>
              </a:rPr>
              <a:t>{CEO } -&gt; {Age} If we know the CEO, we know the Age</a:t>
            </a:r>
          </a:p>
          <a:p>
            <a:pPr algn="just"/>
            <a:r>
              <a:rPr lang="en-US" sz="3000" b="0" i="0" dirty="0">
                <a:solidFill>
                  <a:srgbClr val="222222"/>
                </a:solidFill>
                <a:effectLst/>
              </a:rPr>
              <a:t>Therefore according to the rule of  transitive dependency:</a:t>
            </a:r>
          </a:p>
          <a:p>
            <a:pPr algn="just"/>
            <a:r>
              <a:rPr lang="en-US" sz="3000" b="0" i="0" dirty="0">
                <a:solidFill>
                  <a:srgbClr val="222222"/>
                </a:solidFill>
                <a:effectLst/>
              </a:rPr>
              <a:t>{Company} -&gt; {Age} should hold, that makes sense because if we know the company name, we can know his age.</a:t>
            </a:r>
          </a:p>
          <a:p>
            <a:pPr algn="just"/>
            <a:endParaRPr lang="en-US" b="0" i="0" dirty="0">
              <a:solidFill>
                <a:srgbClr val="222222"/>
              </a:solidFill>
              <a:effectLst/>
            </a:endParaRPr>
          </a:p>
          <a:p>
            <a:pPr algn="just"/>
            <a:endParaRPr lang="en-US" dirty="0"/>
          </a:p>
        </p:txBody>
      </p:sp>
      <p:graphicFrame>
        <p:nvGraphicFramePr>
          <p:cNvPr id="4" name="Table 3">
            <a:extLst>
              <a:ext uri="{FF2B5EF4-FFF2-40B4-BE49-F238E27FC236}">
                <a16:creationId xmlns:a16="http://schemas.microsoft.com/office/drawing/2014/main" id="{3F8B7F0E-B08D-5876-B23B-E8789DEB154A}"/>
              </a:ext>
            </a:extLst>
          </p:cNvPr>
          <p:cNvGraphicFramePr>
            <a:graphicFrameLocks noGrp="1"/>
          </p:cNvGraphicFramePr>
          <p:nvPr>
            <p:extLst>
              <p:ext uri="{D42A27DB-BD31-4B8C-83A1-F6EECF244321}">
                <p14:modId xmlns:p14="http://schemas.microsoft.com/office/powerpoint/2010/main" val="381778259"/>
              </p:ext>
            </p:extLst>
          </p:nvPr>
        </p:nvGraphicFramePr>
        <p:xfrm>
          <a:off x="3498552" y="2646998"/>
          <a:ext cx="5194896" cy="1463040"/>
        </p:xfrm>
        <a:graphic>
          <a:graphicData uri="http://schemas.openxmlformats.org/drawingml/2006/table">
            <a:tbl>
              <a:tblPr/>
              <a:tblGrid>
                <a:gridCol w="1731632">
                  <a:extLst>
                    <a:ext uri="{9D8B030D-6E8A-4147-A177-3AD203B41FA5}">
                      <a16:colId xmlns:a16="http://schemas.microsoft.com/office/drawing/2014/main" val="1751921355"/>
                    </a:ext>
                  </a:extLst>
                </a:gridCol>
                <a:gridCol w="1731632">
                  <a:extLst>
                    <a:ext uri="{9D8B030D-6E8A-4147-A177-3AD203B41FA5}">
                      <a16:colId xmlns:a16="http://schemas.microsoft.com/office/drawing/2014/main" val="3194296193"/>
                    </a:ext>
                  </a:extLst>
                </a:gridCol>
                <a:gridCol w="1731632">
                  <a:extLst>
                    <a:ext uri="{9D8B030D-6E8A-4147-A177-3AD203B41FA5}">
                      <a16:colId xmlns:a16="http://schemas.microsoft.com/office/drawing/2014/main" val="3098278212"/>
                    </a:ext>
                  </a:extLst>
                </a:gridCol>
              </a:tblGrid>
              <a:tr h="0">
                <a:tc>
                  <a:txBody>
                    <a:bodyPr/>
                    <a:lstStyle/>
                    <a:p>
                      <a:pPr algn="l"/>
                      <a:r>
                        <a:rPr lang="en-US" b="1">
                          <a:effectLst/>
                        </a:rPr>
                        <a:t>Company</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tc>
                  <a:txBody>
                    <a:bodyPr/>
                    <a:lstStyle/>
                    <a:p>
                      <a:pPr algn="l"/>
                      <a:r>
                        <a:rPr lang="en-US" b="1">
                          <a:effectLst/>
                        </a:rPr>
                        <a:t>CEO</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tc>
                  <a:txBody>
                    <a:bodyPr/>
                    <a:lstStyle/>
                    <a:p>
                      <a:pPr algn="l"/>
                      <a:r>
                        <a:rPr lang="en-US" b="1" dirty="0">
                          <a:effectLst/>
                        </a:rPr>
                        <a:t>Age</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999343154"/>
                  </a:ext>
                </a:extLst>
              </a:tr>
              <a:tr h="0">
                <a:tc>
                  <a:txBody>
                    <a:bodyPr/>
                    <a:lstStyle/>
                    <a:p>
                      <a:r>
                        <a:rPr lang="en-US" dirty="0">
                          <a:effectLst/>
                        </a:rPr>
                        <a:t>Microsoft</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a:effectLst/>
                        </a:rPr>
                        <a:t>Satya Nadella</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a:effectLst/>
                        </a:rPr>
                        <a:t>51</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841148327"/>
                  </a:ext>
                </a:extLst>
              </a:tr>
              <a:tr h="0">
                <a:tc>
                  <a:txBody>
                    <a:bodyPr/>
                    <a:lstStyle/>
                    <a:p>
                      <a:r>
                        <a:rPr lang="en-US">
                          <a:effectLst/>
                        </a:rPr>
                        <a:t>Google</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a:effectLst/>
                        </a:rPr>
                        <a:t>Sundar Pichai</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a:effectLst/>
                        </a:rPr>
                        <a:t>46</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1748814265"/>
                  </a:ext>
                </a:extLst>
              </a:tr>
              <a:tr h="0">
                <a:tc>
                  <a:txBody>
                    <a:bodyPr/>
                    <a:lstStyle/>
                    <a:p>
                      <a:r>
                        <a:rPr lang="en-US">
                          <a:effectLst/>
                        </a:rPr>
                        <a:t>Alibaba</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tc>
                  <a:txBody>
                    <a:bodyPr/>
                    <a:lstStyle/>
                    <a:p>
                      <a:r>
                        <a:rPr lang="en-US" dirty="0">
                          <a:effectLst/>
                        </a:rPr>
                        <a:t>Jack Ma</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tc>
                  <a:txBody>
                    <a:bodyPr/>
                    <a:lstStyle/>
                    <a:p>
                      <a:r>
                        <a:rPr lang="en-US" dirty="0">
                          <a:effectLst/>
                        </a:rPr>
                        <a:t>54</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extLst>
                  <a:ext uri="{0D108BD9-81ED-4DB2-BD59-A6C34878D82A}">
                    <a16:rowId xmlns:a16="http://schemas.microsoft.com/office/drawing/2014/main" val="987251667"/>
                  </a:ext>
                </a:extLst>
              </a:tr>
            </a:tbl>
          </a:graphicData>
        </a:graphic>
      </p:graphicFrame>
    </p:spTree>
    <p:extLst>
      <p:ext uri="{BB962C8B-B14F-4D97-AF65-F5344CB8AC3E}">
        <p14:creationId xmlns:p14="http://schemas.microsoft.com/office/powerpoint/2010/main" val="2004249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6D0D6-2B54-CABB-DD70-FA88D7C35C5C}"/>
              </a:ext>
            </a:extLst>
          </p:cNvPr>
          <p:cNvSpPr>
            <a:spLocks noGrp="1"/>
          </p:cNvSpPr>
          <p:nvPr>
            <p:ph type="title"/>
          </p:nvPr>
        </p:nvSpPr>
        <p:spPr/>
        <p:txBody>
          <a:bodyPr/>
          <a:lstStyle/>
          <a:p>
            <a:r>
              <a:rPr lang="en-US" b="1" i="0" dirty="0">
                <a:solidFill>
                  <a:srgbClr val="222222"/>
                </a:solidFill>
                <a:effectLst/>
                <a:latin typeface="Source Sans Pro" panose="020B0503030403020204" pitchFamily="34" charset="0"/>
              </a:rPr>
              <a:t>Advantages of Functional Dependency</a:t>
            </a:r>
            <a:br>
              <a:rPr lang="en-US" b="1" i="0" dirty="0">
                <a:solidFill>
                  <a:srgbClr val="222222"/>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4DE5F120-5D27-4586-9FC4-340363585830}"/>
              </a:ext>
            </a:extLst>
          </p:cNvPr>
          <p:cNvSpPr>
            <a:spLocks noGrp="1"/>
          </p:cNvSpPr>
          <p:nvPr>
            <p:ph idx="1"/>
          </p:nvPr>
        </p:nvSpPr>
        <p:spPr/>
        <p:txBody>
          <a:bodyPr/>
          <a:lstStyle/>
          <a:p>
            <a:pPr algn="just">
              <a:buFont typeface="Arial" panose="020B0604020202020204" pitchFamily="34" charset="0"/>
              <a:buChar char="•"/>
            </a:pPr>
            <a:r>
              <a:rPr lang="en-US" b="0" i="0" dirty="0">
                <a:solidFill>
                  <a:srgbClr val="222222"/>
                </a:solidFill>
                <a:effectLst/>
              </a:rPr>
              <a:t>Functional Dependency avoids data redundancy. Therefore, same data do not repeat at multiple locations in that </a:t>
            </a:r>
            <a:r>
              <a:rPr lang="en-US" b="0" i="0" u="none" strike="noStrike" dirty="0">
                <a:solidFill>
                  <a:srgbClr val="222222"/>
                </a:solidFill>
                <a:effectLst/>
              </a:rPr>
              <a:t>database</a:t>
            </a:r>
            <a:endParaRPr lang="en-US" b="0" i="0" dirty="0">
              <a:solidFill>
                <a:srgbClr val="222222"/>
              </a:solidFill>
              <a:effectLst/>
            </a:endParaRPr>
          </a:p>
          <a:p>
            <a:pPr algn="just">
              <a:buFont typeface="Arial" panose="020B0604020202020204" pitchFamily="34" charset="0"/>
              <a:buChar char="•"/>
            </a:pPr>
            <a:r>
              <a:rPr lang="en-US" b="0" i="0" dirty="0">
                <a:solidFill>
                  <a:srgbClr val="222222"/>
                </a:solidFill>
                <a:effectLst/>
              </a:rPr>
              <a:t>It helps you to maintain the quality of data in the database</a:t>
            </a:r>
          </a:p>
          <a:p>
            <a:pPr algn="just">
              <a:buFont typeface="Arial" panose="020B0604020202020204" pitchFamily="34" charset="0"/>
              <a:buChar char="•"/>
            </a:pPr>
            <a:r>
              <a:rPr lang="en-US" b="0" i="0" dirty="0">
                <a:solidFill>
                  <a:srgbClr val="222222"/>
                </a:solidFill>
                <a:effectLst/>
              </a:rPr>
              <a:t>It helps you to defined meanings and constraints of databases</a:t>
            </a:r>
          </a:p>
          <a:p>
            <a:pPr algn="just">
              <a:buFont typeface="Arial" panose="020B0604020202020204" pitchFamily="34" charset="0"/>
              <a:buChar char="•"/>
            </a:pPr>
            <a:r>
              <a:rPr lang="en-US" b="0" i="0" dirty="0">
                <a:solidFill>
                  <a:srgbClr val="222222"/>
                </a:solidFill>
                <a:effectLst/>
              </a:rPr>
              <a:t>It helps you to identify bad designs</a:t>
            </a:r>
          </a:p>
          <a:p>
            <a:pPr algn="just">
              <a:buFont typeface="Arial" panose="020B0604020202020204" pitchFamily="34" charset="0"/>
              <a:buChar char="•"/>
            </a:pPr>
            <a:r>
              <a:rPr lang="en-US" b="0" i="0" dirty="0">
                <a:solidFill>
                  <a:srgbClr val="222222"/>
                </a:solidFill>
                <a:effectLst/>
              </a:rPr>
              <a:t>It helps you to find the facts regarding the database design</a:t>
            </a:r>
          </a:p>
          <a:p>
            <a:endParaRPr lang="en-US" dirty="0"/>
          </a:p>
        </p:txBody>
      </p:sp>
    </p:spTree>
    <p:extLst>
      <p:ext uri="{BB962C8B-B14F-4D97-AF65-F5344CB8AC3E}">
        <p14:creationId xmlns:p14="http://schemas.microsoft.com/office/powerpoint/2010/main" val="1025415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76904-43C2-2620-544C-3FD9883DA129}"/>
              </a:ext>
            </a:extLst>
          </p:cNvPr>
          <p:cNvSpPr>
            <a:spLocks noGrp="1"/>
          </p:cNvSpPr>
          <p:nvPr>
            <p:ph type="title"/>
          </p:nvPr>
        </p:nvSpPr>
        <p:spPr/>
        <p:txBody>
          <a:bodyPr/>
          <a:lstStyle/>
          <a:p>
            <a:r>
              <a:rPr lang="en-US" b="1" i="0" dirty="0">
                <a:solidFill>
                  <a:srgbClr val="273239"/>
                </a:solidFill>
                <a:effectLst/>
                <a:latin typeface="Source Sans 3"/>
              </a:rPr>
              <a:t>Inference Rules in DBMS</a:t>
            </a:r>
            <a:br>
              <a:rPr lang="en-US" b="1" i="0" dirty="0">
                <a:solidFill>
                  <a:srgbClr val="273239"/>
                </a:solidFill>
                <a:effectLst/>
                <a:latin typeface="Source Sans 3"/>
              </a:rPr>
            </a:br>
            <a:endParaRPr lang="en-US" dirty="0"/>
          </a:p>
        </p:txBody>
      </p:sp>
      <p:sp>
        <p:nvSpPr>
          <p:cNvPr id="3" name="Content Placeholder 2">
            <a:extLst>
              <a:ext uri="{FF2B5EF4-FFF2-40B4-BE49-F238E27FC236}">
                <a16:creationId xmlns:a16="http://schemas.microsoft.com/office/drawing/2014/main" id="{55E28CA8-1E20-04EB-02C3-629B11EB9CB7}"/>
              </a:ext>
            </a:extLst>
          </p:cNvPr>
          <p:cNvSpPr>
            <a:spLocks noGrp="1"/>
          </p:cNvSpPr>
          <p:nvPr>
            <p:ph idx="1"/>
          </p:nvPr>
        </p:nvSpPr>
        <p:spPr>
          <a:xfrm>
            <a:off x="838200" y="1825624"/>
            <a:ext cx="10515600" cy="5032375"/>
          </a:xfrm>
        </p:spPr>
        <p:txBody>
          <a:bodyPr/>
          <a:lstStyle/>
          <a:p>
            <a:pPr algn="just"/>
            <a:r>
              <a:rPr lang="en-US" b="0" i="0" dirty="0">
                <a:solidFill>
                  <a:srgbClr val="273239"/>
                </a:solidFill>
                <a:effectLst/>
              </a:rPr>
              <a:t>Inference rules in databases are also known as </a:t>
            </a:r>
            <a:r>
              <a:rPr lang="en-US" b="1" i="0" dirty="0">
                <a:solidFill>
                  <a:srgbClr val="273239"/>
                </a:solidFill>
                <a:effectLst/>
              </a:rPr>
              <a:t>Armstrong’s Axioms in Functional Dependency. </a:t>
            </a:r>
            <a:r>
              <a:rPr lang="en-US" b="0" i="0" dirty="0">
                <a:solidFill>
                  <a:srgbClr val="273239"/>
                </a:solidFill>
                <a:effectLst/>
              </a:rPr>
              <a:t>These rules govern the functional dependencies in a relational database. From inference rules a new functional dependency can be derived using other FDs. These rules were introduced by </a:t>
            </a:r>
            <a:r>
              <a:rPr lang="en-US" b="1" i="0" dirty="0">
                <a:solidFill>
                  <a:srgbClr val="273239"/>
                </a:solidFill>
                <a:effectLst/>
              </a:rPr>
              <a:t>William W. Armstrong</a:t>
            </a:r>
            <a:r>
              <a:rPr lang="en-US" b="0" i="0" dirty="0">
                <a:solidFill>
                  <a:srgbClr val="273239"/>
                </a:solidFill>
                <a:effectLst/>
              </a:rPr>
              <a:t>. here, we will come to know about all the rules proposed by him. Also, we will be exploring the prerequisites for it and will understand the topic in a better way.</a:t>
            </a:r>
            <a:endParaRPr lang="en-US" dirty="0"/>
          </a:p>
        </p:txBody>
      </p:sp>
    </p:spTree>
    <p:extLst>
      <p:ext uri="{BB962C8B-B14F-4D97-AF65-F5344CB8AC3E}">
        <p14:creationId xmlns:p14="http://schemas.microsoft.com/office/powerpoint/2010/main" val="1103542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C241B-667B-4FDA-01D2-ED59753B893E}"/>
              </a:ext>
            </a:extLst>
          </p:cNvPr>
          <p:cNvSpPr>
            <a:spLocks noGrp="1"/>
          </p:cNvSpPr>
          <p:nvPr>
            <p:ph type="title"/>
          </p:nvPr>
        </p:nvSpPr>
        <p:spPr/>
        <p:txBody>
          <a:bodyPr/>
          <a:lstStyle/>
          <a:p>
            <a:r>
              <a:rPr lang="en-US" b="1" i="0" dirty="0">
                <a:solidFill>
                  <a:srgbClr val="273239"/>
                </a:solidFill>
                <a:effectLst/>
                <a:latin typeface="Nunito" pitchFamily="2" charset="0"/>
              </a:rPr>
              <a:t>Prerequisites</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0B43A2A1-785D-267E-D18C-11D2A608E7B1}"/>
              </a:ext>
            </a:extLst>
          </p:cNvPr>
          <p:cNvSpPr>
            <a:spLocks noGrp="1"/>
          </p:cNvSpPr>
          <p:nvPr>
            <p:ph idx="1"/>
          </p:nvPr>
        </p:nvSpPr>
        <p:spPr>
          <a:xfrm>
            <a:off x="838200" y="1476376"/>
            <a:ext cx="10515600" cy="5381624"/>
          </a:xfrm>
        </p:spPr>
        <p:txBody>
          <a:bodyPr>
            <a:normAutofit lnSpcReduction="10000"/>
          </a:bodyPr>
          <a:lstStyle/>
          <a:p>
            <a:pPr algn="just" fontAlgn="base">
              <a:buFont typeface="Arial" panose="020B0604020202020204" pitchFamily="34" charset="0"/>
              <a:buChar char="•"/>
            </a:pPr>
            <a:r>
              <a:rPr lang="en-US" b="1" i="0" dirty="0">
                <a:solidFill>
                  <a:srgbClr val="273239"/>
                </a:solidFill>
                <a:effectLst/>
              </a:rPr>
              <a:t>Attributes: </a:t>
            </a:r>
            <a:r>
              <a:rPr lang="en-US" b="0" i="0" dirty="0">
                <a:solidFill>
                  <a:srgbClr val="273239"/>
                </a:solidFill>
                <a:effectLst/>
              </a:rPr>
              <a:t>When we talk about databases, we think of them as organized collections of information. Imagine that you have a table called “Student.” Now, this table has columns, which we also call “</a:t>
            </a:r>
            <a:r>
              <a:rPr lang="en-US" b="0" i="0" u="sng" dirty="0">
                <a:solidFill>
                  <a:srgbClr val="273239"/>
                </a:solidFill>
                <a:effectLst/>
                <a:hlinkClick r:id="rId2" invalidUrl="https:" action="ppaction://hlinkfile"/>
              </a:rPr>
              <a:t>Attributes</a:t>
            </a:r>
            <a:r>
              <a:rPr lang="en-US" b="0" i="0" dirty="0">
                <a:solidFill>
                  <a:srgbClr val="273239"/>
                </a:solidFill>
                <a:effectLst/>
              </a:rPr>
              <a:t>.” These columns define specific details about the students. For example:</a:t>
            </a:r>
          </a:p>
          <a:p>
            <a:pPr marL="742950" lvl="1" indent="-285750" algn="just" fontAlgn="base">
              <a:buFont typeface="Arial" panose="020B0604020202020204" pitchFamily="34" charset="0"/>
              <a:buChar char="•"/>
            </a:pPr>
            <a:r>
              <a:rPr lang="en-US" b="1" i="0" dirty="0" err="1">
                <a:solidFill>
                  <a:srgbClr val="273239"/>
                </a:solidFill>
                <a:effectLst/>
              </a:rPr>
              <a:t>Student_name</a:t>
            </a:r>
            <a:r>
              <a:rPr lang="en-US" b="1" i="0" dirty="0">
                <a:solidFill>
                  <a:srgbClr val="273239"/>
                </a:solidFill>
                <a:effectLst/>
              </a:rPr>
              <a:t>:</a:t>
            </a:r>
            <a:r>
              <a:rPr lang="en-US" b="0" i="0" dirty="0">
                <a:solidFill>
                  <a:srgbClr val="273239"/>
                </a:solidFill>
                <a:effectLst/>
              </a:rPr>
              <a:t> This column stores the names of the students.</a:t>
            </a:r>
          </a:p>
          <a:p>
            <a:pPr marL="742950" lvl="1" indent="-285750" algn="just" fontAlgn="base">
              <a:buFont typeface="Arial" panose="020B0604020202020204" pitchFamily="34" charset="0"/>
              <a:buChar char="•"/>
            </a:pPr>
            <a:r>
              <a:rPr lang="en-US" b="1" i="0" dirty="0" err="1">
                <a:solidFill>
                  <a:srgbClr val="273239"/>
                </a:solidFill>
                <a:effectLst/>
              </a:rPr>
              <a:t>Roll_no</a:t>
            </a:r>
            <a:r>
              <a:rPr lang="en-US" b="1" i="0" dirty="0">
                <a:solidFill>
                  <a:srgbClr val="273239"/>
                </a:solidFill>
                <a:effectLst/>
              </a:rPr>
              <a:t>:</a:t>
            </a:r>
            <a:r>
              <a:rPr lang="en-US" b="0" i="0" dirty="0">
                <a:solidFill>
                  <a:srgbClr val="273239"/>
                </a:solidFill>
                <a:effectLst/>
              </a:rPr>
              <a:t> Here, we keep track of their roll numbers.</a:t>
            </a:r>
          </a:p>
          <a:p>
            <a:pPr marL="742950" lvl="1" indent="-285750" algn="just" fontAlgn="base">
              <a:buFont typeface="Arial" panose="020B0604020202020204" pitchFamily="34" charset="0"/>
              <a:buChar char="•"/>
            </a:pPr>
            <a:r>
              <a:rPr lang="en-US" b="1" i="0" dirty="0">
                <a:solidFill>
                  <a:srgbClr val="273239"/>
                </a:solidFill>
                <a:effectLst/>
              </a:rPr>
              <a:t>Marks: </a:t>
            </a:r>
            <a:r>
              <a:rPr lang="en-US" b="0" i="0" dirty="0">
                <a:solidFill>
                  <a:srgbClr val="273239"/>
                </a:solidFill>
                <a:effectLst/>
              </a:rPr>
              <a:t>And finally, we record their exam scores.</a:t>
            </a:r>
          </a:p>
          <a:p>
            <a:pPr algn="just" fontAlgn="base">
              <a:buFont typeface="Arial" panose="020B0604020202020204" pitchFamily="34" charset="0"/>
              <a:buChar char="•"/>
            </a:pPr>
            <a:r>
              <a:rPr lang="en-US" b="1" i="0" dirty="0">
                <a:solidFill>
                  <a:srgbClr val="273239"/>
                </a:solidFill>
                <a:effectLst/>
              </a:rPr>
              <a:t>Functional Dependencies (FDs)</a:t>
            </a:r>
            <a:r>
              <a:rPr lang="en-US" b="0" i="0" dirty="0">
                <a:solidFill>
                  <a:srgbClr val="273239"/>
                </a:solidFill>
                <a:effectLst/>
              </a:rPr>
              <a:t> are like the building blocks of a database. Imagine you have a bunch of attributes (think of them as characteristics) in a table. These attributes can be related to each other in interesting ways or say logically. For example, </a:t>
            </a:r>
            <a:r>
              <a:rPr lang="en-US" b="0" i="0" dirty="0" err="1">
                <a:solidFill>
                  <a:srgbClr val="273239"/>
                </a:solidFill>
                <a:effectLst/>
              </a:rPr>
              <a:t>Roll_no</a:t>
            </a:r>
            <a:r>
              <a:rPr lang="en-US" b="0" i="0" dirty="0">
                <a:solidFill>
                  <a:srgbClr val="273239"/>
                </a:solidFill>
                <a:effectLst/>
              </a:rPr>
              <a:t> → Marks means that from </a:t>
            </a:r>
            <a:r>
              <a:rPr lang="en-US" b="0" i="0" dirty="0" err="1">
                <a:solidFill>
                  <a:srgbClr val="273239"/>
                </a:solidFill>
                <a:effectLst/>
              </a:rPr>
              <a:t>Roll_no</a:t>
            </a:r>
            <a:r>
              <a:rPr lang="en-US" b="0" i="0" dirty="0">
                <a:solidFill>
                  <a:srgbClr val="273239"/>
                </a:solidFill>
                <a:effectLst/>
              </a:rPr>
              <a:t> we can get the Marks of the student, which shows that they are </a:t>
            </a:r>
            <a:r>
              <a:rPr lang="en-US" b="0" i="0" dirty="0" err="1">
                <a:solidFill>
                  <a:srgbClr val="273239"/>
                </a:solidFill>
                <a:effectLst/>
              </a:rPr>
              <a:t>Roll_no</a:t>
            </a:r>
            <a:r>
              <a:rPr lang="en-US" b="0" i="0" dirty="0">
                <a:solidFill>
                  <a:srgbClr val="273239"/>
                </a:solidFill>
                <a:effectLst/>
              </a:rPr>
              <a:t> is logically related to Marks.</a:t>
            </a:r>
          </a:p>
          <a:p>
            <a:endParaRPr lang="en-US" dirty="0"/>
          </a:p>
        </p:txBody>
      </p:sp>
    </p:spTree>
    <p:extLst>
      <p:ext uri="{BB962C8B-B14F-4D97-AF65-F5344CB8AC3E}">
        <p14:creationId xmlns:p14="http://schemas.microsoft.com/office/powerpoint/2010/main" val="726025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E396F-1799-78B5-58AA-2069583BB127}"/>
              </a:ext>
            </a:extLst>
          </p:cNvPr>
          <p:cNvSpPr>
            <a:spLocks noGrp="1"/>
          </p:cNvSpPr>
          <p:nvPr>
            <p:ph type="title"/>
          </p:nvPr>
        </p:nvSpPr>
        <p:spPr/>
        <p:txBody>
          <a:bodyPr/>
          <a:lstStyle/>
          <a:p>
            <a:r>
              <a:rPr lang="en-US" b="1" dirty="0"/>
              <a:t>What is Functional Dependency</a:t>
            </a:r>
          </a:p>
        </p:txBody>
      </p:sp>
      <p:sp>
        <p:nvSpPr>
          <p:cNvPr id="3" name="Content Placeholder 2">
            <a:extLst>
              <a:ext uri="{FF2B5EF4-FFF2-40B4-BE49-F238E27FC236}">
                <a16:creationId xmlns:a16="http://schemas.microsoft.com/office/drawing/2014/main" id="{6411DF71-2694-D5A3-19FD-B5A6AEB4241D}"/>
              </a:ext>
            </a:extLst>
          </p:cNvPr>
          <p:cNvSpPr>
            <a:spLocks noGrp="1"/>
          </p:cNvSpPr>
          <p:nvPr>
            <p:ph idx="1"/>
          </p:nvPr>
        </p:nvSpPr>
        <p:spPr/>
        <p:txBody>
          <a:bodyPr/>
          <a:lstStyle/>
          <a:p>
            <a:pPr algn="just"/>
            <a:r>
              <a:rPr lang="en-US" b="1" i="0" dirty="0">
                <a:solidFill>
                  <a:srgbClr val="222222"/>
                </a:solidFill>
                <a:effectLst/>
                <a:ea typeface="Source Sans Pro" panose="020B0503030403020204" pitchFamily="34" charset="0"/>
              </a:rPr>
              <a:t>Functional Dependency (FD)</a:t>
            </a:r>
            <a:r>
              <a:rPr lang="en-US" b="0" i="0" dirty="0">
                <a:solidFill>
                  <a:srgbClr val="222222"/>
                </a:solidFill>
                <a:effectLst/>
                <a:ea typeface="Source Sans Pro" panose="020B0503030403020204" pitchFamily="34" charset="0"/>
              </a:rPr>
              <a:t> is a constraint that determines the relation of one attribute to another attribute in a Database Management System (DBMS). Functional Dependency helps to maintain the quality of data in the database. It plays a vital role to find the difference between good and bad database design.</a:t>
            </a:r>
          </a:p>
          <a:p>
            <a:pPr algn="just"/>
            <a:r>
              <a:rPr lang="en-US" b="0" i="0" dirty="0">
                <a:solidFill>
                  <a:srgbClr val="222222"/>
                </a:solidFill>
                <a:effectLst/>
                <a:ea typeface="Source Sans Pro" panose="020B0503030403020204" pitchFamily="34" charset="0"/>
              </a:rPr>
              <a:t>A functional dependency is denoted by an arrow “→”. The functional dependency of X on Y is represented by X → Y.</a:t>
            </a:r>
          </a:p>
          <a:p>
            <a:endParaRPr lang="en-US" dirty="0"/>
          </a:p>
        </p:txBody>
      </p:sp>
    </p:spTree>
    <p:extLst>
      <p:ext uri="{BB962C8B-B14F-4D97-AF65-F5344CB8AC3E}">
        <p14:creationId xmlns:p14="http://schemas.microsoft.com/office/powerpoint/2010/main" val="14963121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D2F56-045B-C9B7-B07F-C1E45D0273CA}"/>
              </a:ext>
            </a:extLst>
          </p:cNvPr>
          <p:cNvSpPr>
            <a:spLocks noGrp="1"/>
          </p:cNvSpPr>
          <p:nvPr>
            <p:ph type="title"/>
          </p:nvPr>
        </p:nvSpPr>
        <p:spPr>
          <a:xfrm>
            <a:off x="838200" y="365126"/>
            <a:ext cx="10515600" cy="315912"/>
          </a:xfrm>
        </p:spPr>
        <p:txBody>
          <a:bodyPr>
            <a:normAutofit fontScale="90000"/>
          </a:bodyPr>
          <a:lstStyle/>
          <a:p>
            <a:br>
              <a:rPr lang="en-US" b="1" i="0" dirty="0">
                <a:solidFill>
                  <a:srgbClr val="273239"/>
                </a:solidFill>
                <a:effectLst/>
                <a:latin typeface="Nunito" pitchFamily="2" charset="0"/>
              </a:rPr>
            </a:br>
            <a:r>
              <a:rPr lang="en-US" b="1" i="0" dirty="0">
                <a:solidFill>
                  <a:srgbClr val="273239"/>
                </a:solidFill>
                <a:effectLst/>
                <a:latin typeface="Nunito" pitchFamily="2" charset="0"/>
              </a:rPr>
              <a:t>Inference Rules</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697C65A6-D23B-1BF1-860A-1C80A962FEE5}"/>
              </a:ext>
            </a:extLst>
          </p:cNvPr>
          <p:cNvSpPr>
            <a:spLocks noGrp="1"/>
          </p:cNvSpPr>
          <p:nvPr>
            <p:ph idx="1"/>
          </p:nvPr>
        </p:nvSpPr>
        <p:spPr>
          <a:xfrm>
            <a:off x="838200" y="1000124"/>
            <a:ext cx="10515600" cy="5857875"/>
          </a:xfrm>
        </p:spPr>
        <p:txBody>
          <a:bodyPr>
            <a:normAutofit/>
          </a:bodyPr>
          <a:lstStyle/>
          <a:p>
            <a:pPr algn="just" rtl="0" fontAlgn="base"/>
            <a:r>
              <a:rPr lang="en-US" b="0" i="0" dirty="0">
                <a:solidFill>
                  <a:srgbClr val="273239"/>
                </a:solidFill>
                <a:effectLst/>
              </a:rPr>
              <a:t>There are 6 inference rules, which are defined below:</a:t>
            </a:r>
          </a:p>
          <a:p>
            <a:pPr algn="just" fontAlgn="base">
              <a:buFont typeface="Arial" panose="020B0604020202020204" pitchFamily="34" charset="0"/>
              <a:buChar char="•"/>
            </a:pPr>
            <a:r>
              <a:rPr lang="en-US" b="1" i="0" dirty="0">
                <a:solidFill>
                  <a:srgbClr val="273239"/>
                </a:solidFill>
                <a:effectLst/>
              </a:rPr>
              <a:t>Reflexive Rule: </a:t>
            </a:r>
            <a:r>
              <a:rPr lang="en-US" b="0" i="0" dirty="0">
                <a:solidFill>
                  <a:srgbClr val="273239"/>
                </a:solidFill>
                <a:effectLst/>
              </a:rPr>
              <a:t>According to this rule, if B is a subset of A then A logically determines B. Formally, </a:t>
            </a:r>
            <a:r>
              <a:rPr lang="en-US" b="1" i="0" dirty="0">
                <a:solidFill>
                  <a:srgbClr val="273239"/>
                </a:solidFill>
                <a:effectLst/>
              </a:rPr>
              <a:t>B ⊆ A</a:t>
            </a:r>
            <a:r>
              <a:rPr lang="en-US" b="0" i="0" dirty="0">
                <a:solidFill>
                  <a:srgbClr val="273239"/>
                </a:solidFill>
                <a:effectLst/>
              </a:rPr>
              <a:t> then </a:t>
            </a:r>
            <a:r>
              <a:rPr lang="en-US" b="1" i="0" dirty="0">
                <a:solidFill>
                  <a:srgbClr val="273239"/>
                </a:solidFill>
                <a:effectLst/>
              </a:rPr>
              <a:t>A → B</a:t>
            </a:r>
            <a:r>
              <a:rPr lang="en-US" b="0" i="0" dirty="0">
                <a:solidFill>
                  <a:srgbClr val="273239"/>
                </a:solidFill>
                <a:effectLst/>
              </a:rPr>
              <a:t>.</a:t>
            </a:r>
          </a:p>
          <a:p>
            <a:pPr marL="742950" lvl="1" indent="-285750" algn="just" fontAlgn="base">
              <a:buFont typeface="Arial" panose="020B0604020202020204" pitchFamily="34" charset="0"/>
              <a:buChar char="•"/>
            </a:pPr>
            <a:r>
              <a:rPr lang="en-US" b="0" i="0" dirty="0">
                <a:solidFill>
                  <a:srgbClr val="273239"/>
                </a:solidFill>
                <a:effectLst/>
              </a:rPr>
              <a:t>Example: Let us take an example of the Address (A) of a house, which contains so many parameters like House no, Street no, City etc. These all are the subsets of A. Thus, address (A) → House no. (B).</a:t>
            </a:r>
          </a:p>
          <a:p>
            <a:pPr algn="just" fontAlgn="base">
              <a:buFont typeface="Arial" panose="020B0604020202020204" pitchFamily="34" charset="0"/>
              <a:buChar char="•"/>
            </a:pPr>
            <a:r>
              <a:rPr lang="en-US" b="1" i="0" dirty="0">
                <a:solidFill>
                  <a:srgbClr val="273239"/>
                </a:solidFill>
                <a:effectLst/>
              </a:rPr>
              <a:t>Augmentation Rule: </a:t>
            </a:r>
            <a:r>
              <a:rPr lang="en-US" b="0" i="0" dirty="0">
                <a:solidFill>
                  <a:srgbClr val="273239"/>
                </a:solidFill>
                <a:effectLst/>
              </a:rPr>
              <a:t>It is also known as </a:t>
            </a:r>
            <a:r>
              <a:rPr lang="en-US" b="1" i="0" u="sng" dirty="0">
                <a:solidFill>
                  <a:srgbClr val="273239"/>
                </a:solidFill>
                <a:effectLst/>
              </a:rPr>
              <a:t>Partial dependency</a:t>
            </a:r>
            <a:r>
              <a:rPr lang="en-US" b="0" i="0" dirty="0">
                <a:solidFill>
                  <a:srgbClr val="273239"/>
                </a:solidFill>
                <a:effectLst/>
              </a:rPr>
              <a:t>. According to this rule, If A logically determines B, then adding any extra attribute doesn’t change the basic functional dependency.</a:t>
            </a:r>
          </a:p>
          <a:p>
            <a:pPr marL="742950" lvl="1" indent="-285750" algn="just" fontAlgn="base">
              <a:buFont typeface="Arial" panose="020B0604020202020204" pitchFamily="34" charset="0"/>
              <a:buChar char="•"/>
            </a:pPr>
            <a:r>
              <a:rPr lang="en-US" b="0" i="0" dirty="0">
                <a:solidFill>
                  <a:srgbClr val="273239"/>
                </a:solidFill>
                <a:effectLst/>
              </a:rPr>
              <a:t>Example: </a:t>
            </a:r>
            <a:r>
              <a:rPr lang="en-US" b="1" i="0" dirty="0">
                <a:solidFill>
                  <a:srgbClr val="273239"/>
                </a:solidFill>
                <a:effectLst/>
              </a:rPr>
              <a:t>A → B</a:t>
            </a:r>
            <a:r>
              <a:rPr lang="en-US" b="0" i="0" dirty="0">
                <a:solidFill>
                  <a:srgbClr val="273239"/>
                </a:solidFill>
                <a:effectLst/>
              </a:rPr>
              <a:t>, then adding any extra attribute let say C will give </a:t>
            </a:r>
            <a:r>
              <a:rPr lang="en-US" b="1" i="0" dirty="0">
                <a:solidFill>
                  <a:srgbClr val="273239"/>
                </a:solidFill>
                <a:effectLst/>
              </a:rPr>
              <a:t>AC → BC </a:t>
            </a:r>
            <a:r>
              <a:rPr lang="en-US" b="0" i="0" dirty="0">
                <a:solidFill>
                  <a:srgbClr val="273239"/>
                </a:solidFill>
                <a:effectLst/>
              </a:rPr>
              <a:t>and doesn’t make any change.</a:t>
            </a:r>
          </a:p>
          <a:p>
            <a:pPr algn="just" fontAlgn="base">
              <a:buFont typeface="Arial" panose="020B0604020202020204" pitchFamily="34" charset="0"/>
              <a:buChar char="•"/>
            </a:pPr>
            <a:r>
              <a:rPr lang="en-US" b="1" i="0" dirty="0">
                <a:solidFill>
                  <a:srgbClr val="273239"/>
                </a:solidFill>
                <a:effectLst/>
              </a:rPr>
              <a:t>Transitive rule: </a:t>
            </a:r>
            <a:r>
              <a:rPr lang="en-US" b="0" i="0" dirty="0">
                <a:solidFill>
                  <a:srgbClr val="273239"/>
                </a:solidFill>
                <a:effectLst/>
              </a:rPr>
              <a:t>Transitive rule states that if A determines B and B determines C, then it can be said that A indirectly determines B.</a:t>
            </a:r>
          </a:p>
          <a:p>
            <a:pPr marL="742950" lvl="1" indent="-285750" algn="just" fontAlgn="base">
              <a:buFont typeface="Arial" panose="020B0604020202020204" pitchFamily="34" charset="0"/>
              <a:buChar char="•"/>
            </a:pPr>
            <a:r>
              <a:rPr lang="en-US" b="0" i="0" dirty="0">
                <a:solidFill>
                  <a:srgbClr val="273239"/>
                </a:solidFill>
                <a:effectLst/>
              </a:rPr>
              <a:t>Example: If </a:t>
            </a:r>
            <a:r>
              <a:rPr lang="en-US" b="1" i="0" dirty="0">
                <a:solidFill>
                  <a:srgbClr val="273239"/>
                </a:solidFill>
                <a:effectLst/>
              </a:rPr>
              <a:t>A → B</a:t>
            </a:r>
            <a:r>
              <a:rPr lang="en-US" b="0" i="0" dirty="0">
                <a:solidFill>
                  <a:srgbClr val="273239"/>
                </a:solidFill>
                <a:effectLst/>
              </a:rPr>
              <a:t> and </a:t>
            </a:r>
            <a:r>
              <a:rPr lang="en-US" b="1" i="0" dirty="0">
                <a:solidFill>
                  <a:srgbClr val="273239"/>
                </a:solidFill>
                <a:effectLst/>
              </a:rPr>
              <a:t>B → C</a:t>
            </a:r>
            <a:r>
              <a:rPr lang="en-US" b="0" i="0" dirty="0">
                <a:solidFill>
                  <a:srgbClr val="273239"/>
                </a:solidFill>
                <a:effectLst/>
              </a:rPr>
              <a:t> then </a:t>
            </a:r>
            <a:r>
              <a:rPr lang="en-US" b="1" i="0" dirty="0">
                <a:solidFill>
                  <a:srgbClr val="273239"/>
                </a:solidFill>
                <a:effectLst/>
              </a:rPr>
              <a:t>A → C</a:t>
            </a:r>
            <a:r>
              <a:rPr lang="en-US" b="0" i="0" dirty="0">
                <a:solidFill>
                  <a:srgbClr val="273239"/>
                </a:solidFill>
                <a:effectLst/>
              </a:rPr>
              <a:t>.</a:t>
            </a:r>
          </a:p>
          <a:p>
            <a:endParaRPr lang="en-US" dirty="0"/>
          </a:p>
        </p:txBody>
      </p:sp>
    </p:spTree>
    <p:extLst>
      <p:ext uri="{BB962C8B-B14F-4D97-AF65-F5344CB8AC3E}">
        <p14:creationId xmlns:p14="http://schemas.microsoft.com/office/powerpoint/2010/main" val="4223875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6BD2C-DB2C-436D-5DB8-08B9EE319E52}"/>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B602CA02-B53F-E914-26DC-C5796F65A379}"/>
              </a:ext>
            </a:extLst>
          </p:cNvPr>
          <p:cNvSpPr>
            <a:spLocks noGrp="1"/>
          </p:cNvSpPr>
          <p:nvPr>
            <p:ph idx="1"/>
          </p:nvPr>
        </p:nvSpPr>
        <p:spPr/>
        <p:txBody>
          <a:bodyPr/>
          <a:lstStyle/>
          <a:p>
            <a:pPr algn="just" fontAlgn="base">
              <a:buFont typeface="Arial" panose="020B0604020202020204" pitchFamily="34" charset="0"/>
              <a:buChar char="•"/>
            </a:pPr>
            <a:r>
              <a:rPr lang="en-US" b="1" i="0" dirty="0">
                <a:solidFill>
                  <a:srgbClr val="273239"/>
                </a:solidFill>
                <a:effectLst/>
              </a:rPr>
              <a:t>Union Rule: </a:t>
            </a:r>
            <a:r>
              <a:rPr lang="en-US" b="0" i="0" dirty="0">
                <a:solidFill>
                  <a:srgbClr val="273239"/>
                </a:solidFill>
                <a:effectLst/>
              </a:rPr>
              <a:t>Union rule states that If A determines B and C, then A determines BC.</a:t>
            </a:r>
          </a:p>
          <a:p>
            <a:pPr marL="742950" lvl="1" indent="-285750" algn="just" fontAlgn="base">
              <a:buFont typeface="Arial" panose="020B0604020202020204" pitchFamily="34" charset="0"/>
              <a:buChar char="•"/>
            </a:pPr>
            <a:r>
              <a:rPr lang="en-US" b="0" i="0" dirty="0">
                <a:solidFill>
                  <a:srgbClr val="273239"/>
                </a:solidFill>
                <a:effectLst/>
              </a:rPr>
              <a:t>Example: If </a:t>
            </a:r>
            <a:r>
              <a:rPr lang="en-US" b="1" i="0" dirty="0">
                <a:solidFill>
                  <a:srgbClr val="273239"/>
                </a:solidFill>
                <a:effectLst/>
              </a:rPr>
              <a:t>A → B</a:t>
            </a:r>
            <a:r>
              <a:rPr lang="en-US" b="0" i="0" dirty="0">
                <a:solidFill>
                  <a:srgbClr val="273239"/>
                </a:solidFill>
                <a:effectLst/>
              </a:rPr>
              <a:t> and </a:t>
            </a:r>
            <a:r>
              <a:rPr lang="en-US" b="1" i="0" dirty="0">
                <a:solidFill>
                  <a:srgbClr val="273239"/>
                </a:solidFill>
                <a:effectLst/>
              </a:rPr>
              <a:t>A → C</a:t>
            </a:r>
            <a:r>
              <a:rPr lang="en-US" b="0" i="0" dirty="0">
                <a:solidFill>
                  <a:srgbClr val="273239"/>
                </a:solidFill>
                <a:effectLst/>
              </a:rPr>
              <a:t> then </a:t>
            </a:r>
            <a:r>
              <a:rPr lang="en-US" b="1" i="0" dirty="0">
                <a:solidFill>
                  <a:srgbClr val="273239"/>
                </a:solidFill>
                <a:effectLst/>
              </a:rPr>
              <a:t>A → BC.</a:t>
            </a:r>
            <a:endParaRPr lang="en-US" b="0" i="0" dirty="0">
              <a:solidFill>
                <a:srgbClr val="273239"/>
              </a:solidFill>
              <a:effectLst/>
            </a:endParaRPr>
          </a:p>
          <a:p>
            <a:pPr algn="just" fontAlgn="base">
              <a:buFont typeface="Arial" panose="020B0604020202020204" pitchFamily="34" charset="0"/>
              <a:buChar char="•"/>
            </a:pPr>
            <a:r>
              <a:rPr lang="en-US" b="1" i="0" dirty="0">
                <a:solidFill>
                  <a:srgbClr val="273239"/>
                </a:solidFill>
                <a:effectLst/>
              </a:rPr>
              <a:t>Decomposition Rule: </a:t>
            </a:r>
            <a:r>
              <a:rPr lang="en-US" b="0" i="0" dirty="0">
                <a:solidFill>
                  <a:srgbClr val="273239"/>
                </a:solidFill>
                <a:effectLst/>
              </a:rPr>
              <a:t>It is perfectly reverse of the above Union rule. According to this rule, If A determined BC then it can be decomposed as A → B and A → C.</a:t>
            </a:r>
          </a:p>
          <a:p>
            <a:pPr marL="742950" lvl="1" indent="-285750" algn="just" fontAlgn="base">
              <a:buFont typeface="Arial" panose="020B0604020202020204" pitchFamily="34" charset="0"/>
              <a:buChar char="•"/>
            </a:pPr>
            <a:r>
              <a:rPr lang="en-US" b="0" i="0" dirty="0">
                <a:solidFill>
                  <a:srgbClr val="273239"/>
                </a:solidFill>
                <a:effectLst/>
              </a:rPr>
              <a:t>Example: If </a:t>
            </a:r>
            <a:r>
              <a:rPr lang="en-US" b="1" i="0" dirty="0">
                <a:solidFill>
                  <a:srgbClr val="273239"/>
                </a:solidFill>
                <a:effectLst/>
              </a:rPr>
              <a:t>A → BC</a:t>
            </a:r>
            <a:r>
              <a:rPr lang="en-US" b="0" i="0" dirty="0">
                <a:solidFill>
                  <a:srgbClr val="273239"/>
                </a:solidFill>
                <a:effectLst/>
              </a:rPr>
              <a:t> then </a:t>
            </a:r>
            <a:r>
              <a:rPr lang="en-US" b="1" i="0" dirty="0">
                <a:solidFill>
                  <a:srgbClr val="273239"/>
                </a:solidFill>
                <a:effectLst/>
              </a:rPr>
              <a:t>A → B</a:t>
            </a:r>
            <a:r>
              <a:rPr lang="en-US" b="0" i="0" dirty="0">
                <a:solidFill>
                  <a:srgbClr val="273239"/>
                </a:solidFill>
                <a:effectLst/>
              </a:rPr>
              <a:t> and </a:t>
            </a:r>
            <a:r>
              <a:rPr lang="en-US" b="1" i="0" dirty="0">
                <a:solidFill>
                  <a:srgbClr val="273239"/>
                </a:solidFill>
                <a:effectLst/>
              </a:rPr>
              <a:t>A → C.</a:t>
            </a:r>
            <a:endParaRPr lang="en-US" b="0" i="0" dirty="0">
              <a:solidFill>
                <a:srgbClr val="273239"/>
              </a:solidFill>
              <a:effectLst/>
            </a:endParaRPr>
          </a:p>
          <a:p>
            <a:pPr algn="just" fontAlgn="base">
              <a:buFont typeface="Arial" panose="020B0604020202020204" pitchFamily="34" charset="0"/>
              <a:buChar char="•"/>
            </a:pPr>
            <a:r>
              <a:rPr lang="en-US" b="1" i="0" dirty="0">
                <a:solidFill>
                  <a:srgbClr val="273239"/>
                </a:solidFill>
                <a:effectLst/>
              </a:rPr>
              <a:t>Pseudo Transitive Rule:</a:t>
            </a:r>
            <a:r>
              <a:rPr lang="en-US" b="0" i="0" dirty="0">
                <a:solidFill>
                  <a:srgbClr val="273239"/>
                </a:solidFill>
                <a:effectLst/>
              </a:rPr>
              <a:t> According to this rule, If A determined B and BC determines D then AC determines D.</a:t>
            </a:r>
          </a:p>
          <a:p>
            <a:pPr marL="742950" lvl="1" indent="-285750" algn="just" fontAlgn="base">
              <a:buFont typeface="Arial" panose="020B0604020202020204" pitchFamily="34" charset="0"/>
              <a:buChar char="•"/>
            </a:pPr>
            <a:r>
              <a:rPr lang="en-US" b="0" i="0" dirty="0">
                <a:solidFill>
                  <a:srgbClr val="273239"/>
                </a:solidFill>
                <a:effectLst/>
              </a:rPr>
              <a:t>Example: If </a:t>
            </a:r>
            <a:r>
              <a:rPr lang="en-US" b="1" i="0" dirty="0">
                <a:solidFill>
                  <a:srgbClr val="273239"/>
                </a:solidFill>
                <a:effectLst/>
              </a:rPr>
              <a:t>A → B</a:t>
            </a:r>
            <a:r>
              <a:rPr lang="en-US" b="0" i="0" dirty="0">
                <a:solidFill>
                  <a:srgbClr val="273239"/>
                </a:solidFill>
                <a:effectLst/>
              </a:rPr>
              <a:t> and </a:t>
            </a:r>
            <a:r>
              <a:rPr lang="en-US" b="1" i="0" dirty="0">
                <a:solidFill>
                  <a:srgbClr val="273239"/>
                </a:solidFill>
                <a:effectLst/>
              </a:rPr>
              <a:t>BC → D</a:t>
            </a:r>
            <a:r>
              <a:rPr lang="en-US" b="0" i="0" dirty="0">
                <a:solidFill>
                  <a:srgbClr val="273239"/>
                </a:solidFill>
                <a:effectLst/>
              </a:rPr>
              <a:t> then </a:t>
            </a:r>
            <a:r>
              <a:rPr lang="en-US" b="1" i="0" dirty="0">
                <a:solidFill>
                  <a:srgbClr val="273239"/>
                </a:solidFill>
                <a:effectLst/>
              </a:rPr>
              <a:t>AC → D</a:t>
            </a:r>
            <a:r>
              <a:rPr lang="en-US" b="0" i="0" dirty="0">
                <a:solidFill>
                  <a:srgbClr val="273239"/>
                </a:solidFill>
                <a:effectLst/>
              </a:rPr>
              <a:t>.</a:t>
            </a:r>
          </a:p>
          <a:p>
            <a:endParaRPr lang="en-US" dirty="0"/>
          </a:p>
        </p:txBody>
      </p:sp>
    </p:spTree>
    <p:extLst>
      <p:ext uri="{BB962C8B-B14F-4D97-AF65-F5344CB8AC3E}">
        <p14:creationId xmlns:p14="http://schemas.microsoft.com/office/powerpoint/2010/main" val="3422546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30327-FDBC-9F44-ADE6-C4D18246E573}"/>
              </a:ext>
            </a:extLst>
          </p:cNvPr>
          <p:cNvSpPr>
            <a:spLocks noGrp="1"/>
          </p:cNvSpPr>
          <p:nvPr>
            <p:ph type="title"/>
          </p:nvPr>
        </p:nvSpPr>
        <p:spPr/>
        <p:txBody>
          <a:bodyPr/>
          <a:lstStyle/>
          <a:p>
            <a:r>
              <a:rPr lang="en-US" b="1" dirty="0"/>
              <a:t>Dependency Preservation and Lossless Join</a:t>
            </a:r>
            <a:br>
              <a:rPr lang="en-US" b="1" dirty="0"/>
            </a:br>
            <a:endParaRPr lang="en-US" dirty="0"/>
          </a:p>
        </p:txBody>
      </p:sp>
      <p:sp>
        <p:nvSpPr>
          <p:cNvPr id="3" name="Content Placeholder 2">
            <a:extLst>
              <a:ext uri="{FF2B5EF4-FFF2-40B4-BE49-F238E27FC236}">
                <a16:creationId xmlns:a16="http://schemas.microsoft.com/office/drawing/2014/main" id="{51E5E327-8E1E-BFFC-1458-6733FF23D2F5}"/>
              </a:ext>
            </a:extLst>
          </p:cNvPr>
          <p:cNvSpPr>
            <a:spLocks noGrp="1"/>
          </p:cNvSpPr>
          <p:nvPr>
            <p:ph idx="1"/>
          </p:nvPr>
        </p:nvSpPr>
        <p:spPr/>
        <p:txBody>
          <a:bodyPr/>
          <a:lstStyle/>
          <a:p>
            <a:pPr algn="just"/>
            <a:r>
              <a:rPr lang="en-US" sz="3200" dirty="0"/>
              <a:t>These are the two main goals of database normalization (decomposition) used to ensure that splitting a large, complex table into smaller, simpler tables does not compromise the original data.</a:t>
            </a:r>
          </a:p>
          <a:p>
            <a:endParaRPr lang="en-US" dirty="0"/>
          </a:p>
        </p:txBody>
      </p:sp>
    </p:spTree>
    <p:extLst>
      <p:ext uri="{BB962C8B-B14F-4D97-AF65-F5344CB8AC3E}">
        <p14:creationId xmlns:p14="http://schemas.microsoft.com/office/powerpoint/2010/main" val="3231542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AA0E4-5E97-1B1B-E58C-4E6189D0F779}"/>
              </a:ext>
            </a:extLst>
          </p:cNvPr>
          <p:cNvSpPr>
            <a:spLocks noGrp="1"/>
          </p:cNvSpPr>
          <p:nvPr>
            <p:ph type="title"/>
          </p:nvPr>
        </p:nvSpPr>
        <p:spPr/>
        <p:txBody>
          <a:bodyPr/>
          <a:lstStyle/>
          <a:p>
            <a:r>
              <a:rPr lang="en-US" b="1" dirty="0"/>
              <a:t>A. Dependency Preservation</a:t>
            </a:r>
          </a:p>
        </p:txBody>
      </p:sp>
      <p:sp>
        <p:nvSpPr>
          <p:cNvPr id="3" name="Content Placeholder 2">
            <a:extLst>
              <a:ext uri="{FF2B5EF4-FFF2-40B4-BE49-F238E27FC236}">
                <a16:creationId xmlns:a16="http://schemas.microsoft.com/office/drawing/2014/main" id="{61B9D469-BE81-E8E8-68CF-52B60002AAEB}"/>
              </a:ext>
            </a:extLst>
          </p:cNvPr>
          <p:cNvSpPr>
            <a:spLocks noGrp="1"/>
          </p:cNvSpPr>
          <p:nvPr>
            <p:ph idx="1"/>
          </p:nvPr>
        </p:nvSpPr>
        <p:spPr/>
        <p:txBody>
          <a:bodyPr/>
          <a:lstStyle/>
          <a:p>
            <a:pPr algn="just"/>
            <a:r>
              <a:rPr lang="en-US" dirty="0"/>
              <a:t>Dependency preservation is a property of a relational database decomposition, where a large table is broken into smaller tables, and all the original functional dependencies can still be checked without performing extra joins. This means that each functional dependency from the original relation is present in at least one of the new, smaller relations after the decomposition</a:t>
            </a:r>
          </a:p>
        </p:txBody>
      </p:sp>
    </p:spTree>
    <p:extLst>
      <p:ext uri="{BB962C8B-B14F-4D97-AF65-F5344CB8AC3E}">
        <p14:creationId xmlns:p14="http://schemas.microsoft.com/office/powerpoint/2010/main" val="3455484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4EAD1-8E5B-DBDE-B62C-247566DD143E}"/>
              </a:ext>
            </a:extLst>
          </p:cNvPr>
          <p:cNvSpPr>
            <a:spLocks noGrp="1"/>
          </p:cNvSpPr>
          <p:nvPr>
            <p:ph type="title"/>
          </p:nvPr>
        </p:nvSpPr>
        <p:spPr/>
        <p:txBody>
          <a:bodyPr/>
          <a:lstStyle/>
          <a:p>
            <a:r>
              <a:rPr lang="en-US" b="1" dirty="0"/>
              <a:t>Example</a:t>
            </a:r>
          </a:p>
        </p:txBody>
      </p:sp>
      <p:sp>
        <p:nvSpPr>
          <p:cNvPr id="3" name="Content Placeholder 2">
            <a:extLst>
              <a:ext uri="{FF2B5EF4-FFF2-40B4-BE49-F238E27FC236}">
                <a16:creationId xmlns:a16="http://schemas.microsoft.com/office/drawing/2014/main" id="{A9EA460D-7FDE-0DA9-7FD5-E77844A95345}"/>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0437314C-20F8-3731-EA64-066B0DE671DA}"/>
              </a:ext>
            </a:extLst>
          </p:cNvPr>
          <p:cNvPicPr>
            <a:picLocks noChangeAspect="1"/>
          </p:cNvPicPr>
          <p:nvPr/>
        </p:nvPicPr>
        <p:blipFill>
          <a:blip r:embed="rId2"/>
          <a:stretch>
            <a:fillRect/>
          </a:stretch>
        </p:blipFill>
        <p:spPr>
          <a:xfrm>
            <a:off x="838200" y="1825625"/>
            <a:ext cx="10515600" cy="4667250"/>
          </a:xfrm>
          <a:prstGeom prst="rect">
            <a:avLst/>
          </a:prstGeom>
        </p:spPr>
      </p:pic>
    </p:spTree>
    <p:extLst>
      <p:ext uri="{BB962C8B-B14F-4D97-AF65-F5344CB8AC3E}">
        <p14:creationId xmlns:p14="http://schemas.microsoft.com/office/powerpoint/2010/main" val="196659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C4172-BD51-74C2-AE4B-9F86BE38C9A1}"/>
              </a:ext>
            </a:extLst>
          </p:cNvPr>
          <p:cNvSpPr>
            <a:spLocks noGrp="1"/>
          </p:cNvSpPr>
          <p:nvPr>
            <p:ph type="title"/>
          </p:nvPr>
        </p:nvSpPr>
        <p:spPr/>
        <p:txBody>
          <a:bodyPr/>
          <a:lstStyle/>
          <a:p>
            <a:r>
              <a:rPr lang="en-US" b="1" dirty="0"/>
              <a:t>Lossless Join Decomposition</a:t>
            </a:r>
            <a:endParaRPr lang="en-US" dirty="0"/>
          </a:p>
        </p:txBody>
      </p:sp>
      <p:sp>
        <p:nvSpPr>
          <p:cNvPr id="3" name="Content Placeholder 2">
            <a:extLst>
              <a:ext uri="{FF2B5EF4-FFF2-40B4-BE49-F238E27FC236}">
                <a16:creationId xmlns:a16="http://schemas.microsoft.com/office/drawing/2014/main" id="{7DC1B5CA-6261-FB41-5658-626C9093E54E}"/>
              </a:ext>
            </a:extLst>
          </p:cNvPr>
          <p:cNvSpPr>
            <a:spLocks noGrp="1"/>
          </p:cNvSpPr>
          <p:nvPr>
            <p:ph idx="1"/>
          </p:nvPr>
        </p:nvSpPr>
        <p:spPr/>
        <p:txBody>
          <a:bodyPr>
            <a:normAutofit/>
          </a:bodyPr>
          <a:lstStyle/>
          <a:p>
            <a:pPr algn="just"/>
            <a:r>
              <a:rPr lang="en-US" sz="3200" dirty="0"/>
              <a:t>A lossless join decomposition is a method in database design to split a table into smaller tables so that a natural join of the new tables can perfectly reconstruct the original table without losing any data or creating extra tuples. This process is crucial for reducing data redundancy and improving data integrity, ensuring that the original information is not compromised when the data is separated and joined back together.</a:t>
            </a:r>
          </a:p>
        </p:txBody>
      </p:sp>
    </p:spTree>
    <p:extLst>
      <p:ext uri="{BB962C8B-B14F-4D97-AF65-F5344CB8AC3E}">
        <p14:creationId xmlns:p14="http://schemas.microsoft.com/office/powerpoint/2010/main" val="2244352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40E4F-3318-9CD1-BC9C-D72F7AA71822}"/>
              </a:ext>
            </a:extLst>
          </p:cNvPr>
          <p:cNvSpPr>
            <a:spLocks noGrp="1"/>
          </p:cNvSpPr>
          <p:nvPr>
            <p:ph type="title"/>
          </p:nvPr>
        </p:nvSpPr>
        <p:spPr>
          <a:xfrm>
            <a:off x="838200" y="365125"/>
            <a:ext cx="10515600" cy="975995"/>
          </a:xfrm>
        </p:spPr>
        <p:txBody>
          <a:bodyPr/>
          <a:lstStyle/>
          <a:p>
            <a:r>
              <a:rPr lang="en-US" b="1" dirty="0"/>
              <a:t>Key Properties</a:t>
            </a:r>
          </a:p>
        </p:txBody>
      </p:sp>
      <p:sp>
        <p:nvSpPr>
          <p:cNvPr id="3" name="Content Placeholder 2">
            <a:extLst>
              <a:ext uri="{FF2B5EF4-FFF2-40B4-BE49-F238E27FC236}">
                <a16:creationId xmlns:a16="http://schemas.microsoft.com/office/drawing/2014/main" id="{9217146D-DF24-1441-90B8-852FB572C83A}"/>
              </a:ext>
            </a:extLst>
          </p:cNvPr>
          <p:cNvSpPr>
            <a:spLocks noGrp="1"/>
          </p:cNvSpPr>
          <p:nvPr>
            <p:ph idx="1"/>
          </p:nvPr>
        </p:nvSpPr>
        <p:spPr>
          <a:xfrm>
            <a:off x="838200" y="1818640"/>
            <a:ext cx="10515600" cy="4947920"/>
          </a:xfrm>
        </p:spPr>
        <p:txBody>
          <a:bodyPr>
            <a:normAutofit/>
          </a:bodyPr>
          <a:lstStyle/>
          <a:p>
            <a:pPr algn="just"/>
            <a:r>
              <a:rPr lang="en-US" sz="3200" b="1" dirty="0"/>
              <a:t>Data reconstruction: </a:t>
            </a:r>
            <a:r>
              <a:rPr lang="en-US" sz="3200" dirty="0"/>
              <a:t>When you join the decomposed sub-relations, the result is an exact replica of the original relation. </a:t>
            </a:r>
          </a:p>
          <a:p>
            <a:pPr algn="just"/>
            <a:r>
              <a:rPr lang="en-US" sz="3200" b="1" dirty="0"/>
              <a:t>No spurious tuples: </a:t>
            </a:r>
            <a:r>
              <a:rPr lang="en-US" sz="3200" dirty="0"/>
              <a:t>The join operation does not introduce any "fake" or extra rows that were not in the original table. </a:t>
            </a:r>
          </a:p>
          <a:p>
            <a:pPr algn="just"/>
            <a:r>
              <a:rPr lang="en-US" sz="3200" b="1" dirty="0"/>
              <a:t>Preserves original information: </a:t>
            </a:r>
            <a:r>
              <a:rPr lang="en-US" sz="3200" dirty="0"/>
              <a:t>The entire content of the original relation is maintained throughout the decomposition and reconstruction process. </a:t>
            </a:r>
          </a:p>
          <a:p>
            <a:pPr algn="just"/>
            <a:r>
              <a:rPr lang="en-US" sz="3200" dirty="0"/>
              <a:t>Also called non-additive join decomposition: This term is often used interchangeably with lossless join decomposition. </a:t>
            </a:r>
          </a:p>
        </p:txBody>
      </p:sp>
    </p:spTree>
    <p:extLst>
      <p:ext uri="{BB962C8B-B14F-4D97-AF65-F5344CB8AC3E}">
        <p14:creationId xmlns:p14="http://schemas.microsoft.com/office/powerpoint/2010/main" val="2577168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B20ED-B4B7-6EC6-69F7-9C4E0197F9E2}"/>
              </a:ext>
            </a:extLst>
          </p:cNvPr>
          <p:cNvSpPr>
            <a:spLocks noGrp="1"/>
          </p:cNvSpPr>
          <p:nvPr>
            <p:ph type="title"/>
          </p:nvPr>
        </p:nvSpPr>
        <p:spPr/>
        <p:txBody>
          <a:bodyPr/>
          <a:lstStyle/>
          <a:p>
            <a:r>
              <a:rPr lang="en-US" b="1" dirty="0"/>
              <a:t>Purpose</a:t>
            </a:r>
            <a:br>
              <a:rPr lang="en-US" dirty="0"/>
            </a:br>
            <a:endParaRPr lang="en-US" dirty="0"/>
          </a:p>
        </p:txBody>
      </p:sp>
      <p:sp>
        <p:nvSpPr>
          <p:cNvPr id="3" name="Content Placeholder 2">
            <a:extLst>
              <a:ext uri="{FF2B5EF4-FFF2-40B4-BE49-F238E27FC236}">
                <a16:creationId xmlns:a16="http://schemas.microsoft.com/office/drawing/2014/main" id="{6C49E364-E4C8-A2E9-66D7-F4A33A8170B1}"/>
              </a:ext>
            </a:extLst>
          </p:cNvPr>
          <p:cNvSpPr>
            <a:spLocks noGrp="1"/>
          </p:cNvSpPr>
          <p:nvPr>
            <p:ph idx="1"/>
          </p:nvPr>
        </p:nvSpPr>
        <p:spPr>
          <a:xfrm>
            <a:off x="838200" y="1483360"/>
            <a:ext cx="10515600" cy="5374639"/>
          </a:xfrm>
        </p:spPr>
        <p:txBody>
          <a:bodyPr>
            <a:normAutofit/>
          </a:bodyPr>
          <a:lstStyle/>
          <a:p>
            <a:pPr algn="just"/>
            <a:r>
              <a:rPr lang="en-US" sz="3200" dirty="0"/>
              <a:t>The primary goals of lossless join decomposition are to:</a:t>
            </a:r>
          </a:p>
          <a:p>
            <a:pPr algn="just"/>
            <a:r>
              <a:rPr lang="en-US" sz="3200" b="1" dirty="0"/>
              <a:t>Reduce Data Redundancy: </a:t>
            </a:r>
            <a:r>
              <a:rPr lang="en-US" sz="3200" dirty="0"/>
              <a:t>Minimize the repetition of data, which saves storage space.</a:t>
            </a:r>
          </a:p>
          <a:p>
            <a:pPr algn="just"/>
            <a:r>
              <a:rPr lang="en-US" sz="3200" b="1" dirty="0"/>
              <a:t>Improve Data Integrity: </a:t>
            </a:r>
            <a:r>
              <a:rPr lang="en-US" sz="3200" dirty="0"/>
              <a:t>Prevent data anomalies (update, insertion, and deletion issues) that can occur in a poorly structured database.</a:t>
            </a:r>
          </a:p>
          <a:p>
            <a:pPr algn="just"/>
            <a:r>
              <a:rPr lang="en-US" sz="3200" b="1" dirty="0"/>
              <a:t>Support Normalization: </a:t>
            </a:r>
            <a:r>
              <a:rPr lang="en-US" sz="3200" dirty="0"/>
              <a:t>It is an essential property that must be satisfied when moving a database schema to higher normal forms (like 3NF or BCNF)</a:t>
            </a:r>
          </a:p>
        </p:txBody>
      </p:sp>
    </p:spTree>
    <p:extLst>
      <p:ext uri="{BB962C8B-B14F-4D97-AF65-F5344CB8AC3E}">
        <p14:creationId xmlns:p14="http://schemas.microsoft.com/office/powerpoint/2010/main" val="3095363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76E47-3D52-FEA7-9136-38E030854A5C}"/>
              </a:ext>
            </a:extLst>
          </p:cNvPr>
          <p:cNvSpPr>
            <a:spLocks noGrp="1"/>
          </p:cNvSpPr>
          <p:nvPr>
            <p:ph type="title"/>
          </p:nvPr>
        </p:nvSpPr>
        <p:spPr/>
        <p:txBody>
          <a:bodyPr/>
          <a:lstStyle/>
          <a:p>
            <a:r>
              <a:rPr lang="en-US" b="1" dirty="0"/>
              <a:t>Conditions for a Lossless Decomposition</a:t>
            </a:r>
            <a:endParaRPr lang="en-US" dirty="0"/>
          </a:p>
        </p:txBody>
      </p:sp>
      <p:sp>
        <p:nvSpPr>
          <p:cNvPr id="3" name="Content Placeholder 2">
            <a:extLst>
              <a:ext uri="{FF2B5EF4-FFF2-40B4-BE49-F238E27FC236}">
                <a16:creationId xmlns:a16="http://schemas.microsoft.com/office/drawing/2014/main" id="{D71573A4-E552-2D43-484E-413FEB036494}"/>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4296645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6A36E-27E7-3579-55BF-56002F47231C}"/>
              </a:ext>
            </a:extLst>
          </p:cNvPr>
          <p:cNvSpPr>
            <a:spLocks noGrp="1"/>
          </p:cNvSpPr>
          <p:nvPr>
            <p:ph type="title"/>
          </p:nvPr>
        </p:nvSpPr>
        <p:spPr/>
        <p:txBody>
          <a:bodyPr/>
          <a:lstStyle/>
          <a:p>
            <a:r>
              <a:rPr lang="en-US" dirty="0"/>
              <a:t>Example </a:t>
            </a:r>
          </a:p>
        </p:txBody>
      </p:sp>
      <p:sp>
        <p:nvSpPr>
          <p:cNvPr id="4" name="Rectangle 1">
            <a:extLst>
              <a:ext uri="{FF2B5EF4-FFF2-40B4-BE49-F238E27FC236}">
                <a16:creationId xmlns:a16="http://schemas.microsoft.com/office/drawing/2014/main" id="{04BAF108-665B-6746-A10C-93E051A773B8}"/>
              </a:ext>
            </a:extLst>
          </p:cNvPr>
          <p:cNvSpPr>
            <a:spLocks noGrp="1" noChangeArrowheads="1"/>
          </p:cNvSpPr>
          <p:nvPr>
            <p:ph idx="1"/>
          </p:nvPr>
        </p:nvSpPr>
        <p:spPr bwMode="auto">
          <a:xfrm>
            <a:off x="0" y="-215443"/>
            <a:ext cx="12192000" cy="709931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01568" rIns="0" bIns="10156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A0A0A"/>
                </a:solidFill>
                <a:effectLst/>
                <a:latin typeface="Google Sans"/>
              </a:rPr>
              <a:t>Consider a relation </a:t>
            </a:r>
            <a:r>
              <a:rPr kumimoji="0" lang="en-US" altLang="en-US" b="0" i="0" u="none" strike="noStrike" cap="none" normalizeH="0" baseline="0" dirty="0" err="1">
                <a:ln>
                  <a:noFill/>
                </a:ln>
                <a:solidFill>
                  <a:srgbClr val="0A0A0A"/>
                </a:solidFill>
                <a:effectLst/>
                <a:latin typeface="Arial Unicode MS"/>
              </a:rPr>
              <a:t>EmployeeDept</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err="1">
                <a:ln>
                  <a:noFill/>
                </a:ln>
                <a:solidFill>
                  <a:srgbClr val="0A0A0A"/>
                </a:solidFill>
                <a:effectLst/>
                <a:latin typeface="Google Sans"/>
              </a:rPr>
              <a:t>EmpID</a:t>
            </a:r>
            <a:r>
              <a:rPr kumimoji="0" lang="en-US" altLang="en-US" b="0" i="0" u="none" strike="noStrike" cap="none" normalizeH="0" baseline="0" dirty="0">
                <a:ln>
                  <a:noFill/>
                </a:ln>
                <a:solidFill>
                  <a:srgbClr val="0A0A0A"/>
                </a:solidFill>
                <a:effectLst/>
                <a:latin typeface="Google Sans"/>
              </a:rPr>
              <a:t>, Name, </a:t>
            </a:r>
            <a:r>
              <a:rPr kumimoji="0" lang="en-US" altLang="en-US" b="0" i="0" u="none" strike="noStrike" cap="none" normalizeH="0" baseline="0" dirty="0" err="1">
                <a:ln>
                  <a:noFill/>
                </a:ln>
                <a:solidFill>
                  <a:srgbClr val="0A0A0A"/>
                </a:solidFill>
                <a:effectLst/>
                <a:latin typeface="Google Sans"/>
              </a:rPr>
              <a:t>DeptID</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err="1">
                <a:ln>
                  <a:noFill/>
                </a:ln>
                <a:solidFill>
                  <a:srgbClr val="0A0A0A"/>
                </a:solidFill>
                <a:effectLst/>
                <a:latin typeface="Google Sans"/>
              </a:rPr>
              <a:t>DeptName</a:t>
            </a:r>
            <a:r>
              <a:rPr kumimoji="0" lang="en-US" altLang="en-US" b="0" i="0" u="none" strike="noStrike" cap="none" normalizeH="0" baseline="0" dirty="0">
                <a:ln>
                  <a:noFill/>
                </a:ln>
                <a:solidFill>
                  <a:srgbClr val="0A0A0A"/>
                </a:solidFill>
                <a:effectLst/>
                <a:latin typeface="Google Sans"/>
              </a:rPr>
              <a:t>) with functional dependencies </a:t>
            </a:r>
            <a:r>
              <a:rPr kumimoji="0" lang="en-US" altLang="en-US" b="0" i="0" u="none" strike="noStrike" cap="none" normalizeH="0" baseline="0" dirty="0" err="1">
                <a:ln>
                  <a:noFill/>
                </a:ln>
                <a:solidFill>
                  <a:srgbClr val="0A0A0A"/>
                </a:solidFill>
                <a:effectLst/>
                <a:latin typeface="Arial Unicode MS"/>
              </a:rPr>
              <a:t>EmpID</a:t>
            </a:r>
            <a:r>
              <a:rPr kumimoji="0" lang="en-US" altLang="en-US" b="0" i="0" u="none" strike="noStrike" cap="none" normalizeH="0" baseline="0" dirty="0">
                <a:ln>
                  <a:noFill/>
                </a:ln>
                <a:solidFill>
                  <a:srgbClr val="0A0A0A"/>
                </a:solidFill>
                <a:effectLst/>
                <a:latin typeface="Arial Unicode MS"/>
              </a:rPr>
              <a:t> -&gt; Name</a:t>
            </a:r>
            <a:r>
              <a:rPr kumimoji="0" lang="en-US" altLang="en-US" b="0" i="0" u="none" strike="noStrike" cap="none" normalizeH="0" baseline="0" dirty="0">
                <a:ln>
                  <a:noFill/>
                </a:ln>
                <a:solidFill>
                  <a:srgbClr val="0A0A0A"/>
                </a:solidFill>
                <a:effectLst/>
                <a:latin typeface="Google Sans"/>
              </a:rPr>
              <a:t> and </a:t>
            </a:r>
            <a:r>
              <a:rPr kumimoji="0" lang="en-US" altLang="en-US" b="0" i="0" u="none" strike="noStrike" cap="none" normalizeH="0" baseline="0" dirty="0" err="1">
                <a:ln>
                  <a:noFill/>
                </a:ln>
                <a:solidFill>
                  <a:srgbClr val="0A0A0A"/>
                </a:solidFill>
                <a:effectLst/>
                <a:latin typeface="Arial Unicode MS"/>
              </a:rPr>
              <a:t>DeptID</a:t>
            </a:r>
            <a:r>
              <a:rPr kumimoji="0" lang="en-US" altLang="en-US" b="0" i="0" u="none" strike="noStrike" cap="none" normalizeH="0" baseline="0" dirty="0">
                <a:ln>
                  <a:noFill/>
                </a:ln>
                <a:solidFill>
                  <a:srgbClr val="0A0A0A"/>
                </a:solidFill>
                <a:effectLst/>
                <a:latin typeface="Arial Unicode MS"/>
              </a:rPr>
              <a:t> -&gt; </a:t>
            </a:r>
            <a:r>
              <a:rPr kumimoji="0" lang="en-US" altLang="en-US" b="0" i="0" u="none" strike="noStrike" cap="none" normalizeH="0" baseline="0" dirty="0" err="1">
                <a:ln>
                  <a:noFill/>
                </a:ln>
                <a:solidFill>
                  <a:srgbClr val="0A0A0A"/>
                </a:solidFill>
                <a:effectLst/>
                <a:latin typeface="Arial Unicode MS"/>
              </a:rPr>
              <a:t>DeptName</a:t>
            </a:r>
            <a:r>
              <a:rPr kumimoji="0" lang="en-US" altLang="en-US" b="0" i="0" u="none" strike="noStrike" cap="none" normalizeH="0" baseline="0" dirty="0">
                <a:ln>
                  <a:noFill/>
                </a:ln>
                <a:solidFill>
                  <a:srgbClr val="0A0A0A"/>
                </a:solidFill>
                <a:effectLst/>
                <a:latin typeface="Google Sans"/>
              </a:rPr>
              <a:t>. </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A0A0A"/>
                </a:solidFill>
                <a:effectLst/>
                <a:latin typeface="Google Sans"/>
              </a:rPr>
              <a:t>If we decompose it into:</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rgbClr val="0A0A0A"/>
                </a:solidFill>
                <a:effectLst/>
                <a:latin typeface="Arial Unicode MS"/>
              </a:rPr>
              <a:t>                        R1</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err="1">
                <a:ln>
                  <a:noFill/>
                </a:ln>
                <a:solidFill>
                  <a:srgbClr val="0A0A0A"/>
                </a:solidFill>
                <a:effectLst/>
                <a:latin typeface="Google Sans"/>
              </a:rPr>
              <a:t>EmpID</a:t>
            </a:r>
            <a:r>
              <a:rPr kumimoji="0" lang="en-US" altLang="en-US" b="0" i="0" u="none" strike="noStrike" cap="none" normalizeH="0" baseline="0" dirty="0">
                <a:ln>
                  <a:noFill/>
                </a:ln>
                <a:solidFill>
                  <a:srgbClr val="0A0A0A"/>
                </a:solidFill>
                <a:effectLst/>
                <a:latin typeface="Google Sans"/>
              </a:rPr>
              <a:t>, Name, </a:t>
            </a:r>
            <a:r>
              <a:rPr kumimoji="0" lang="en-US" altLang="en-US" b="0" i="0" u="none" strike="noStrike" cap="none" normalizeH="0" baseline="0" dirty="0" err="1">
                <a:ln>
                  <a:noFill/>
                </a:ln>
                <a:solidFill>
                  <a:srgbClr val="0A0A0A"/>
                </a:solidFill>
                <a:effectLst/>
                <a:latin typeface="Google Sans"/>
              </a:rPr>
              <a:t>DeptID</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a:ln>
                  <a:noFill/>
                </a:ln>
                <a:solidFill>
                  <a:srgbClr val="0A0A0A"/>
                </a:solidFill>
                <a:effectLst/>
                <a:latin typeface="Arial Unicode MS"/>
              </a:rPr>
              <a:t>R2</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err="1">
                <a:ln>
                  <a:noFill/>
                </a:ln>
                <a:solidFill>
                  <a:srgbClr val="0A0A0A"/>
                </a:solidFill>
                <a:effectLst/>
                <a:latin typeface="Google Sans"/>
              </a:rPr>
              <a:t>DeptID</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err="1">
                <a:ln>
                  <a:noFill/>
                </a:ln>
                <a:solidFill>
                  <a:srgbClr val="0A0A0A"/>
                </a:solidFill>
                <a:effectLst/>
                <a:latin typeface="Google Sans"/>
              </a:rPr>
              <a:t>DeptName</a:t>
            </a:r>
            <a:r>
              <a:rPr kumimoji="0" lang="en-US" altLang="en-US" b="0" i="0" u="none" strike="noStrike" cap="none" normalizeH="0" baseline="0" dirty="0">
                <a:ln>
                  <a:noFill/>
                </a:ln>
                <a:solidFill>
                  <a:srgbClr val="0A0A0A"/>
                </a:solidFill>
                <a:effectLst/>
                <a:latin typeface="Google Sans"/>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A0A0A"/>
                </a:solidFill>
                <a:effectLst/>
                <a:latin typeface="Google Sans"/>
              </a:rPr>
              <a:t>This decomposition is lossless because: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Google Sans"/>
              </a:rPr>
              <a:t>Union</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a:ln>
                  <a:noFill/>
                </a:ln>
                <a:solidFill>
                  <a:srgbClr val="0A0A0A"/>
                </a:solidFill>
                <a:effectLst/>
                <a:latin typeface="Arial Unicode MS"/>
              </a:rPr>
              <a:t>R1</a:t>
            </a:r>
            <a:r>
              <a:rPr kumimoji="0" lang="en-US" altLang="en-US" b="0" i="0" u="none" strike="noStrike" cap="none" normalizeH="0" baseline="0" dirty="0">
                <a:ln>
                  <a:noFill/>
                </a:ln>
                <a:solidFill>
                  <a:srgbClr val="0A0A0A"/>
                </a:solidFill>
                <a:effectLst/>
                <a:latin typeface="Google Sans"/>
              </a:rPr>
              <a:t> U </a:t>
            </a:r>
            <a:r>
              <a:rPr kumimoji="0" lang="en-US" altLang="en-US" b="0" i="0" u="none" strike="noStrike" cap="none" normalizeH="0" baseline="0" dirty="0">
                <a:ln>
                  <a:noFill/>
                </a:ln>
                <a:solidFill>
                  <a:srgbClr val="0A0A0A"/>
                </a:solidFill>
                <a:effectLst/>
                <a:latin typeface="Arial Unicode MS"/>
              </a:rPr>
              <a:t>R2</a:t>
            </a:r>
            <a:r>
              <a:rPr kumimoji="0" lang="en-US" altLang="en-US" b="0" i="0" u="none" strike="noStrike" cap="none" normalizeH="0" baseline="0" dirty="0">
                <a:ln>
                  <a:noFill/>
                </a:ln>
                <a:solidFill>
                  <a:srgbClr val="0A0A0A"/>
                </a:solidFill>
                <a:effectLst/>
                <a:latin typeface="Google Sans"/>
              </a:rPr>
              <a:t>) = (</a:t>
            </a:r>
            <a:r>
              <a:rPr kumimoji="0" lang="en-US" altLang="en-US" b="0" i="0" u="none" strike="noStrike" cap="none" normalizeH="0" baseline="0" dirty="0" err="1">
                <a:ln>
                  <a:noFill/>
                </a:ln>
                <a:solidFill>
                  <a:srgbClr val="0A0A0A"/>
                </a:solidFill>
                <a:effectLst/>
                <a:latin typeface="Google Sans"/>
              </a:rPr>
              <a:t>EmpID</a:t>
            </a:r>
            <a:r>
              <a:rPr kumimoji="0" lang="en-US" altLang="en-US" b="0" i="0" u="none" strike="noStrike" cap="none" normalizeH="0" baseline="0" dirty="0">
                <a:ln>
                  <a:noFill/>
                </a:ln>
                <a:solidFill>
                  <a:srgbClr val="0A0A0A"/>
                </a:solidFill>
                <a:effectLst/>
                <a:latin typeface="Google Sans"/>
              </a:rPr>
              <a:t>, Name, </a:t>
            </a:r>
            <a:r>
              <a:rPr kumimoji="0" lang="en-US" altLang="en-US" b="0" i="0" u="none" strike="noStrike" cap="none" normalizeH="0" baseline="0" dirty="0" err="1">
                <a:ln>
                  <a:noFill/>
                </a:ln>
                <a:solidFill>
                  <a:srgbClr val="0A0A0A"/>
                </a:solidFill>
                <a:effectLst/>
                <a:latin typeface="Google Sans"/>
              </a:rPr>
              <a:t>DeptID</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err="1">
                <a:ln>
                  <a:noFill/>
                </a:ln>
                <a:solidFill>
                  <a:srgbClr val="0A0A0A"/>
                </a:solidFill>
                <a:effectLst/>
                <a:latin typeface="Google Sans"/>
              </a:rPr>
              <a:t>DeptName</a:t>
            </a:r>
            <a:r>
              <a:rPr kumimoji="0" lang="en-US" altLang="en-US" b="0" i="0" u="none" strike="noStrike" cap="none" normalizeH="0" baseline="0" dirty="0">
                <a:ln>
                  <a:noFill/>
                </a:ln>
                <a:solidFill>
                  <a:srgbClr val="0A0A0A"/>
                </a:solidFill>
                <a:effectLst/>
                <a:latin typeface="Google Sans"/>
              </a:rPr>
              <a:t>), which is the original relation's attributes.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Google Sans"/>
              </a:rPr>
              <a:t>Intersection</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a:ln>
                  <a:noFill/>
                </a:ln>
                <a:solidFill>
                  <a:srgbClr val="0A0A0A"/>
                </a:solidFill>
                <a:effectLst/>
                <a:latin typeface="Arial Unicode MS"/>
              </a:rPr>
              <a:t>R1</a:t>
            </a:r>
            <a:r>
              <a:rPr kumimoji="0" lang="en-US" altLang="en-US" b="0" i="0" u="none" strike="noStrike" cap="none" normalizeH="0" baseline="0" dirty="0">
                <a:ln>
                  <a:noFill/>
                </a:ln>
                <a:solidFill>
                  <a:srgbClr val="0A0A0A"/>
                </a:solidFill>
                <a:effectLst/>
                <a:latin typeface="Google Sans"/>
              </a:rPr>
              <a:t> ∩ </a:t>
            </a:r>
            <a:r>
              <a:rPr kumimoji="0" lang="en-US" altLang="en-US" b="0" i="0" u="none" strike="noStrike" cap="none" normalizeH="0" baseline="0" dirty="0">
                <a:ln>
                  <a:noFill/>
                </a:ln>
                <a:solidFill>
                  <a:srgbClr val="0A0A0A"/>
                </a:solidFill>
                <a:effectLst/>
                <a:latin typeface="Arial Unicode MS"/>
              </a:rPr>
              <a:t>R2</a:t>
            </a:r>
            <a:r>
              <a:rPr kumimoji="0" lang="en-US" altLang="en-US" b="0" i="0" u="none" strike="noStrike" cap="none" normalizeH="0" baseline="0" dirty="0">
                <a:ln>
                  <a:noFill/>
                </a:ln>
                <a:solidFill>
                  <a:srgbClr val="0A0A0A"/>
                </a:solidFill>
                <a:effectLst/>
                <a:latin typeface="Google Sans"/>
              </a:rPr>
              <a:t>) = (</a:t>
            </a:r>
            <a:r>
              <a:rPr kumimoji="0" lang="en-US" altLang="en-US" b="0" i="0" u="none" strike="noStrike" cap="none" normalizeH="0" baseline="0" dirty="0" err="1">
                <a:ln>
                  <a:noFill/>
                </a:ln>
                <a:solidFill>
                  <a:srgbClr val="0A0A0A"/>
                </a:solidFill>
                <a:effectLst/>
                <a:latin typeface="Google Sans"/>
              </a:rPr>
              <a:t>DeptID</a:t>
            </a:r>
            <a:r>
              <a:rPr kumimoji="0" lang="en-US" altLang="en-US" b="0" i="0" u="none" strike="noStrike" cap="none" normalizeH="0" baseline="0" dirty="0">
                <a:ln>
                  <a:noFill/>
                </a:ln>
                <a:solidFill>
                  <a:srgbClr val="0A0A0A"/>
                </a:solidFill>
                <a:effectLst/>
                <a:latin typeface="Google Sans"/>
              </a:rPr>
              <a:t>), which is not null.</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rgbClr val="0A0A0A"/>
                </a:solidFill>
                <a:effectLst/>
                <a:latin typeface="Google Sans"/>
              </a:rPr>
              <a:t>Common Attribute as a Key:</a:t>
            </a:r>
            <a:r>
              <a:rPr kumimoji="0" lang="en-US" altLang="en-US" b="0" i="0" u="none" strike="noStrike" cap="none" normalizeH="0" baseline="0" dirty="0">
                <a:ln>
                  <a:noFill/>
                </a:ln>
                <a:solidFill>
                  <a:srgbClr val="0A0A0A"/>
                </a:solidFill>
                <a:effectLst/>
                <a:latin typeface="Google Sans"/>
              </a:rPr>
              <a:t> </a:t>
            </a:r>
            <a:r>
              <a:rPr kumimoji="0" lang="en-US" altLang="en-US" b="0" i="0" u="none" strike="noStrike" cap="none" normalizeH="0" baseline="0" dirty="0" err="1">
                <a:ln>
                  <a:noFill/>
                </a:ln>
                <a:solidFill>
                  <a:srgbClr val="0A0A0A"/>
                </a:solidFill>
                <a:effectLst/>
                <a:latin typeface="Arial Unicode MS"/>
              </a:rPr>
              <a:t>DeptID</a:t>
            </a:r>
            <a:r>
              <a:rPr kumimoji="0" lang="en-US" altLang="en-US" b="0" i="0" u="none" strike="noStrike" cap="none" normalizeH="0" baseline="0" dirty="0">
                <a:ln>
                  <a:noFill/>
                </a:ln>
                <a:solidFill>
                  <a:srgbClr val="0A0A0A"/>
                </a:solidFill>
                <a:effectLst/>
                <a:latin typeface="Google Sans"/>
              </a:rPr>
              <a:t> is the key for </a:t>
            </a:r>
            <a:r>
              <a:rPr kumimoji="0" lang="en-US" altLang="en-US" b="0" i="0" u="none" strike="noStrike" cap="none" normalizeH="0" baseline="0" dirty="0">
                <a:ln>
                  <a:noFill/>
                </a:ln>
                <a:solidFill>
                  <a:srgbClr val="0A0A0A"/>
                </a:solidFill>
                <a:effectLst/>
                <a:latin typeface="Arial Unicode MS"/>
              </a:rPr>
              <a:t>R2</a:t>
            </a:r>
            <a:r>
              <a:rPr kumimoji="0" lang="en-US" altLang="en-US" b="0" i="0" u="none" strike="noStrike" cap="none" normalizeH="0" baseline="0" dirty="0">
                <a:ln>
                  <a:noFill/>
                </a:ln>
                <a:solidFill>
                  <a:srgbClr val="0A0A0A"/>
                </a:solidFill>
                <a:effectLst/>
                <a:latin typeface="Google Sans"/>
              </a:rPr>
              <a:t> (because </a:t>
            </a:r>
            <a:r>
              <a:rPr kumimoji="0" lang="en-US" altLang="en-US" b="0" i="0" u="none" strike="noStrike" cap="none" normalizeH="0" baseline="0" dirty="0" err="1">
                <a:ln>
                  <a:noFill/>
                </a:ln>
                <a:solidFill>
                  <a:srgbClr val="0A0A0A"/>
                </a:solidFill>
                <a:effectLst/>
                <a:latin typeface="Arial Unicode MS"/>
              </a:rPr>
              <a:t>DeptID</a:t>
            </a:r>
            <a:r>
              <a:rPr kumimoji="0" lang="en-US" altLang="en-US" b="0" i="0" u="none" strike="noStrike" cap="none" normalizeH="0" baseline="0" dirty="0">
                <a:ln>
                  <a:noFill/>
                </a:ln>
                <a:solidFill>
                  <a:srgbClr val="0A0A0A"/>
                </a:solidFill>
                <a:effectLst/>
                <a:latin typeface="Arial Unicode MS"/>
              </a:rPr>
              <a:t> -&gt; </a:t>
            </a:r>
            <a:r>
              <a:rPr kumimoji="0" lang="en-US" altLang="en-US" b="0" i="0" u="none" strike="noStrike" cap="none" normalizeH="0" baseline="0" dirty="0" err="1">
                <a:ln>
                  <a:noFill/>
                </a:ln>
                <a:solidFill>
                  <a:srgbClr val="0A0A0A"/>
                </a:solidFill>
                <a:effectLst/>
                <a:latin typeface="Arial Unicode MS"/>
              </a:rPr>
              <a:t>DeptName</a:t>
            </a:r>
            <a:r>
              <a:rPr kumimoji="0" lang="en-US" altLang="en-US" b="0" i="0" u="none" strike="noStrike" cap="none" normalizeH="0" baseline="0" dirty="0">
                <a:ln>
                  <a:noFill/>
                </a:ln>
                <a:solidFill>
                  <a:srgbClr val="0A0A0A"/>
                </a:solidFill>
                <a:effectLst/>
                <a:latin typeface="Google Sans"/>
              </a:rPr>
              <a:t> holds in </a:t>
            </a:r>
            <a:r>
              <a:rPr kumimoji="0" lang="en-US" altLang="en-US" b="0" i="0" u="none" strike="noStrike" cap="none" normalizeH="0" baseline="0" dirty="0">
                <a:ln>
                  <a:noFill/>
                </a:ln>
                <a:solidFill>
                  <a:srgbClr val="0A0A0A"/>
                </a:solidFill>
                <a:effectLst/>
                <a:latin typeface="Arial Unicode MS"/>
              </a:rPr>
              <a:t>R2</a:t>
            </a:r>
            <a:r>
              <a:rPr kumimoji="0" lang="en-US" altLang="en-US" b="0" i="0" u="none" strike="noStrike" cap="none" normalizeH="0" baseline="0" dirty="0">
                <a:ln>
                  <a:noFill/>
                </a:ln>
                <a:solidFill>
                  <a:srgbClr val="0A0A0A"/>
                </a:solidFill>
                <a:effectLst/>
                <a:latin typeface="Google Sans"/>
              </a:rPr>
              <a:t>), satisfying the third condition.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A0A0A"/>
                </a:solidFill>
                <a:effectLst/>
                <a:latin typeface="Google Sans"/>
              </a:rPr>
              <a:t>If a decomposition does not follow these conditions, it is considered a </a:t>
            </a:r>
            <a:r>
              <a:rPr kumimoji="0" lang="en-US" altLang="en-US" b="1" i="0" u="none" strike="noStrike" cap="none" normalizeH="0" baseline="0" dirty="0">
                <a:ln>
                  <a:noFill/>
                </a:ln>
                <a:solidFill>
                  <a:srgbClr val="0A0A0A"/>
                </a:solidFill>
                <a:effectLst/>
                <a:latin typeface="Google Sans"/>
              </a:rPr>
              <a:t>lossy</a:t>
            </a:r>
            <a:r>
              <a:rPr kumimoji="0" lang="en-US" altLang="en-US" b="0" i="0" u="none" strike="noStrike" cap="none" normalizeH="0" baseline="0" dirty="0">
                <a:ln>
                  <a:noFill/>
                </a:ln>
                <a:solidFill>
                  <a:srgbClr val="0A0A0A"/>
                </a:solidFill>
                <a:effectLst/>
                <a:latin typeface="Google Sans"/>
              </a:rPr>
              <a:t> decomposition, where information is lost or incorrect data is generated when tables are rejoined.</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63968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9CF11-62D5-BC53-DAF4-1577794EE8B5}"/>
              </a:ext>
            </a:extLst>
          </p:cNvPr>
          <p:cNvSpPr>
            <a:spLocks noGrp="1"/>
          </p:cNvSpPr>
          <p:nvPr>
            <p:ph type="title"/>
          </p:nvPr>
        </p:nvSpPr>
        <p:spPr/>
        <p:txBody>
          <a:bodyPr/>
          <a:lstStyle/>
          <a:p>
            <a:r>
              <a:rPr lang="en-US" b="1" dirty="0"/>
              <a:t>Example</a:t>
            </a:r>
          </a:p>
        </p:txBody>
      </p:sp>
      <p:sp>
        <p:nvSpPr>
          <p:cNvPr id="3" name="Content Placeholder 2">
            <a:extLst>
              <a:ext uri="{FF2B5EF4-FFF2-40B4-BE49-F238E27FC236}">
                <a16:creationId xmlns:a16="http://schemas.microsoft.com/office/drawing/2014/main" id="{ABDCC06F-55FE-54CF-025A-17FDCBA3408E}"/>
              </a:ext>
            </a:extLst>
          </p:cNvPr>
          <p:cNvSpPr>
            <a:spLocks noGrp="1"/>
          </p:cNvSpPr>
          <p:nvPr>
            <p:ph idx="1"/>
          </p:nvPr>
        </p:nvSpPr>
        <p:spPr>
          <a:xfrm>
            <a:off x="838200" y="1825624"/>
            <a:ext cx="10515600" cy="5032375"/>
          </a:xfrm>
        </p:spPr>
        <p:txBody>
          <a:bodyPr>
            <a:normAutofit/>
          </a:bodyPr>
          <a:lstStyle/>
          <a:p>
            <a:endParaRPr lang="en-US" b="0" i="0" dirty="0">
              <a:solidFill>
                <a:srgbClr val="222222"/>
              </a:solidFill>
              <a:effectLst/>
              <a:latin typeface="Source Sans Pro" panose="020B0503030403020204" pitchFamily="34" charset="0"/>
            </a:endParaRPr>
          </a:p>
          <a:p>
            <a:endParaRPr lang="en-US" dirty="0">
              <a:solidFill>
                <a:srgbClr val="222222"/>
              </a:solidFill>
              <a:latin typeface="Source Sans Pro" panose="020B0503030403020204" pitchFamily="34" charset="0"/>
            </a:endParaRPr>
          </a:p>
          <a:p>
            <a:endParaRPr lang="en-US" b="0" i="0" dirty="0">
              <a:solidFill>
                <a:srgbClr val="222222"/>
              </a:solidFill>
              <a:effectLst/>
              <a:latin typeface="Source Sans Pro" panose="020B0503030403020204" pitchFamily="34" charset="0"/>
            </a:endParaRPr>
          </a:p>
          <a:p>
            <a:endParaRPr lang="en-US" dirty="0">
              <a:solidFill>
                <a:srgbClr val="222222"/>
              </a:solidFill>
              <a:latin typeface="Source Sans Pro" panose="020B0503030403020204" pitchFamily="34" charset="0"/>
            </a:endParaRPr>
          </a:p>
          <a:p>
            <a:endParaRPr lang="en-US" b="0" i="0" dirty="0">
              <a:solidFill>
                <a:srgbClr val="222222"/>
              </a:solidFill>
              <a:effectLst/>
              <a:latin typeface="Source Sans Pro" panose="020B0503030403020204" pitchFamily="34" charset="0"/>
            </a:endParaRPr>
          </a:p>
          <a:p>
            <a:endParaRPr lang="en-US" dirty="0">
              <a:solidFill>
                <a:srgbClr val="222222"/>
              </a:solidFill>
              <a:latin typeface="Source Sans Pro" panose="020B0503030403020204" pitchFamily="34" charset="0"/>
            </a:endParaRPr>
          </a:p>
          <a:p>
            <a:pPr algn="just"/>
            <a:r>
              <a:rPr lang="en-US" b="0" i="0" dirty="0">
                <a:solidFill>
                  <a:srgbClr val="222222"/>
                </a:solidFill>
                <a:effectLst/>
              </a:rPr>
              <a:t>In this example, if we know the value of Employee number, we can obtain Employee Name, city, salary, etc. By this, we can say that the city, Employee Name, and salary are functionally depended on Employee number.</a:t>
            </a:r>
            <a:endParaRPr lang="en-US" dirty="0"/>
          </a:p>
        </p:txBody>
      </p:sp>
      <p:graphicFrame>
        <p:nvGraphicFramePr>
          <p:cNvPr id="5" name="Table 4">
            <a:extLst>
              <a:ext uri="{FF2B5EF4-FFF2-40B4-BE49-F238E27FC236}">
                <a16:creationId xmlns:a16="http://schemas.microsoft.com/office/drawing/2014/main" id="{04EFEFE9-8225-57BE-99D9-0F3BE2661181}"/>
              </a:ext>
            </a:extLst>
          </p:cNvPr>
          <p:cNvGraphicFramePr>
            <a:graphicFrameLocks noGrp="1"/>
          </p:cNvGraphicFramePr>
          <p:nvPr>
            <p:extLst>
              <p:ext uri="{D42A27DB-BD31-4B8C-83A1-F6EECF244321}">
                <p14:modId xmlns:p14="http://schemas.microsoft.com/office/powerpoint/2010/main" val="124687258"/>
              </p:ext>
            </p:extLst>
          </p:nvPr>
        </p:nvGraphicFramePr>
        <p:xfrm>
          <a:off x="1940560" y="1690688"/>
          <a:ext cx="8605520" cy="2698432"/>
        </p:xfrm>
        <a:graphic>
          <a:graphicData uri="http://schemas.openxmlformats.org/drawingml/2006/table">
            <a:tbl>
              <a:tblPr/>
              <a:tblGrid>
                <a:gridCol w="2151380">
                  <a:extLst>
                    <a:ext uri="{9D8B030D-6E8A-4147-A177-3AD203B41FA5}">
                      <a16:colId xmlns:a16="http://schemas.microsoft.com/office/drawing/2014/main" val="261863855"/>
                    </a:ext>
                  </a:extLst>
                </a:gridCol>
                <a:gridCol w="2151380">
                  <a:extLst>
                    <a:ext uri="{9D8B030D-6E8A-4147-A177-3AD203B41FA5}">
                      <a16:colId xmlns:a16="http://schemas.microsoft.com/office/drawing/2014/main" val="3204175951"/>
                    </a:ext>
                  </a:extLst>
                </a:gridCol>
                <a:gridCol w="2151380">
                  <a:extLst>
                    <a:ext uri="{9D8B030D-6E8A-4147-A177-3AD203B41FA5}">
                      <a16:colId xmlns:a16="http://schemas.microsoft.com/office/drawing/2014/main" val="872674627"/>
                    </a:ext>
                  </a:extLst>
                </a:gridCol>
                <a:gridCol w="2151380">
                  <a:extLst>
                    <a:ext uri="{9D8B030D-6E8A-4147-A177-3AD203B41FA5}">
                      <a16:colId xmlns:a16="http://schemas.microsoft.com/office/drawing/2014/main" val="2639685100"/>
                    </a:ext>
                  </a:extLst>
                </a:gridCol>
              </a:tblGrid>
              <a:tr h="674608">
                <a:tc>
                  <a:txBody>
                    <a:bodyPr/>
                    <a:lstStyle/>
                    <a:p>
                      <a:pPr algn="l"/>
                      <a:r>
                        <a:rPr lang="en-US" b="1">
                          <a:effectLst/>
                        </a:rPr>
                        <a:t>Employee number</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tc>
                  <a:txBody>
                    <a:bodyPr/>
                    <a:lstStyle/>
                    <a:p>
                      <a:pPr algn="l"/>
                      <a:r>
                        <a:rPr lang="en-US" b="1">
                          <a:effectLst/>
                        </a:rPr>
                        <a:t>Employee Name</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tc>
                  <a:txBody>
                    <a:bodyPr/>
                    <a:lstStyle/>
                    <a:p>
                      <a:pPr algn="l"/>
                      <a:r>
                        <a:rPr lang="en-US" b="1">
                          <a:effectLst/>
                        </a:rPr>
                        <a:t>Salary</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tc>
                  <a:txBody>
                    <a:bodyPr/>
                    <a:lstStyle/>
                    <a:p>
                      <a:pPr algn="l"/>
                      <a:r>
                        <a:rPr lang="en-US" b="1" dirty="0">
                          <a:effectLst/>
                        </a:rPr>
                        <a:t>City</a:t>
                      </a:r>
                    </a:p>
                  </a:txBody>
                  <a:tcPr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1166559335"/>
                  </a:ext>
                </a:extLst>
              </a:tr>
              <a:tr h="674608">
                <a:tc>
                  <a:txBody>
                    <a:bodyPr/>
                    <a:lstStyle/>
                    <a:p>
                      <a:r>
                        <a:rPr lang="en-US" b="1">
                          <a:effectLst/>
                        </a:rPr>
                        <a:t>1</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b="1">
                          <a:effectLst/>
                        </a:rPr>
                        <a:t>Dana</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b="1">
                          <a:effectLst/>
                        </a:rPr>
                        <a:t>50000</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b="1">
                          <a:effectLst/>
                        </a:rPr>
                        <a:t>San Francisco</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3587522895"/>
                  </a:ext>
                </a:extLst>
              </a:tr>
              <a:tr h="674608">
                <a:tc>
                  <a:txBody>
                    <a:bodyPr/>
                    <a:lstStyle/>
                    <a:p>
                      <a:r>
                        <a:rPr lang="en-US" b="1">
                          <a:effectLst/>
                        </a:rPr>
                        <a:t>2</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b="1">
                          <a:effectLst/>
                        </a:rPr>
                        <a:t>Francis</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b="1">
                          <a:effectLst/>
                        </a:rPr>
                        <a:t>38000</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b="1">
                          <a:effectLst/>
                        </a:rPr>
                        <a:t>London</a:t>
                      </a:r>
                    </a:p>
                  </a:txBody>
                  <a:tcPr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3205489442"/>
                  </a:ext>
                </a:extLst>
              </a:tr>
              <a:tr h="674608">
                <a:tc>
                  <a:txBody>
                    <a:bodyPr/>
                    <a:lstStyle/>
                    <a:p>
                      <a:r>
                        <a:rPr lang="en-US" b="1">
                          <a:effectLst/>
                        </a:rPr>
                        <a:t>3</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tc>
                  <a:txBody>
                    <a:bodyPr/>
                    <a:lstStyle/>
                    <a:p>
                      <a:r>
                        <a:rPr lang="en-US" b="1">
                          <a:effectLst/>
                        </a:rPr>
                        <a:t>Andrew</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tc>
                  <a:txBody>
                    <a:bodyPr/>
                    <a:lstStyle/>
                    <a:p>
                      <a:r>
                        <a:rPr lang="en-US" b="1">
                          <a:effectLst/>
                        </a:rPr>
                        <a:t>25000</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tc>
                  <a:txBody>
                    <a:bodyPr/>
                    <a:lstStyle/>
                    <a:p>
                      <a:r>
                        <a:rPr lang="en-US" b="1" dirty="0">
                          <a:effectLst/>
                        </a:rPr>
                        <a:t>Tokyo</a:t>
                      </a:r>
                    </a:p>
                  </a:txBody>
                  <a:tcPr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extLst>
                  <a:ext uri="{0D108BD9-81ED-4DB2-BD59-A6C34878D82A}">
                    <a16:rowId xmlns:a16="http://schemas.microsoft.com/office/drawing/2014/main" val="1508858969"/>
                  </a:ext>
                </a:extLst>
              </a:tr>
            </a:tbl>
          </a:graphicData>
        </a:graphic>
      </p:graphicFrame>
    </p:spTree>
    <p:extLst>
      <p:ext uri="{BB962C8B-B14F-4D97-AF65-F5344CB8AC3E}">
        <p14:creationId xmlns:p14="http://schemas.microsoft.com/office/powerpoint/2010/main" val="415832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F5218-F0D5-B7C4-17CA-878D57E2D1DD}"/>
              </a:ext>
            </a:extLst>
          </p:cNvPr>
          <p:cNvSpPr>
            <a:spLocks noGrp="1"/>
          </p:cNvSpPr>
          <p:nvPr>
            <p:ph type="title"/>
          </p:nvPr>
        </p:nvSpPr>
        <p:spPr>
          <a:xfrm>
            <a:off x="838200" y="365125"/>
            <a:ext cx="10515600" cy="663575"/>
          </a:xfrm>
        </p:spPr>
        <p:txBody>
          <a:bodyPr>
            <a:normAutofit fontScale="90000"/>
          </a:bodyPr>
          <a:lstStyle/>
          <a:p>
            <a:pPr algn="ctr"/>
            <a:r>
              <a:rPr lang="en-US" b="1" i="0" dirty="0">
                <a:solidFill>
                  <a:srgbClr val="222222"/>
                </a:solidFill>
                <a:effectLst/>
                <a:latin typeface="Source Sans Pro" panose="020B0503030403020204" pitchFamily="34" charset="0"/>
              </a:rPr>
              <a:t>Key terms</a:t>
            </a:r>
            <a:br>
              <a:rPr lang="en-US" b="1" i="0" dirty="0">
                <a:solidFill>
                  <a:srgbClr val="222222"/>
                </a:solidFill>
                <a:effectLst/>
                <a:latin typeface="Source Sans Pro" panose="020B0503030403020204" pitchFamily="34" charset="0"/>
              </a:rPr>
            </a:br>
            <a:endParaRPr lang="en-US" dirty="0"/>
          </a:p>
        </p:txBody>
      </p:sp>
      <p:graphicFrame>
        <p:nvGraphicFramePr>
          <p:cNvPr id="4" name="Content Placeholder 3">
            <a:extLst>
              <a:ext uri="{FF2B5EF4-FFF2-40B4-BE49-F238E27FC236}">
                <a16:creationId xmlns:a16="http://schemas.microsoft.com/office/drawing/2014/main" id="{E21812F2-EDB5-6EEB-6E3C-E987AAA68035}"/>
              </a:ext>
            </a:extLst>
          </p:cNvPr>
          <p:cNvGraphicFramePr>
            <a:graphicFrameLocks noGrp="1"/>
          </p:cNvGraphicFramePr>
          <p:nvPr>
            <p:ph idx="1"/>
            <p:extLst>
              <p:ext uri="{D42A27DB-BD31-4B8C-83A1-F6EECF244321}">
                <p14:modId xmlns:p14="http://schemas.microsoft.com/office/powerpoint/2010/main" val="3790869144"/>
              </p:ext>
            </p:extLst>
          </p:nvPr>
        </p:nvGraphicFramePr>
        <p:xfrm>
          <a:off x="666750" y="886640"/>
          <a:ext cx="11049000" cy="5971360"/>
        </p:xfrm>
        <a:graphic>
          <a:graphicData uri="http://schemas.openxmlformats.org/drawingml/2006/table">
            <a:tbl>
              <a:tblPr/>
              <a:tblGrid>
                <a:gridCol w="2348394">
                  <a:extLst>
                    <a:ext uri="{9D8B030D-6E8A-4147-A177-3AD203B41FA5}">
                      <a16:colId xmlns:a16="http://schemas.microsoft.com/office/drawing/2014/main" val="3843749332"/>
                    </a:ext>
                  </a:extLst>
                </a:gridCol>
                <a:gridCol w="8700606">
                  <a:extLst>
                    <a:ext uri="{9D8B030D-6E8A-4147-A177-3AD203B41FA5}">
                      <a16:colId xmlns:a16="http://schemas.microsoft.com/office/drawing/2014/main" val="779054929"/>
                    </a:ext>
                  </a:extLst>
                </a:gridCol>
              </a:tblGrid>
              <a:tr h="270782">
                <a:tc>
                  <a:txBody>
                    <a:bodyPr/>
                    <a:lstStyle/>
                    <a:p>
                      <a:pPr algn="l"/>
                      <a:r>
                        <a:rPr lang="en-US" sz="2400">
                          <a:effectLst/>
                        </a:rPr>
                        <a:t>Key Terms</a:t>
                      </a:r>
                    </a:p>
                  </a:txBody>
                  <a:tcPr marL="67696" marR="67696" marT="33848" marB="33848"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tc>
                  <a:txBody>
                    <a:bodyPr/>
                    <a:lstStyle/>
                    <a:p>
                      <a:pPr algn="l"/>
                      <a:r>
                        <a:rPr lang="en-US" sz="2400">
                          <a:effectLst/>
                        </a:rPr>
                        <a:t>Description</a:t>
                      </a:r>
                    </a:p>
                  </a:txBody>
                  <a:tcPr marL="67696" marR="67696" marT="33848" marB="33848" anchor="ctr">
                    <a:lnL>
                      <a:noFill/>
                    </a:lnL>
                    <a:lnR>
                      <a:noFill/>
                    </a:lnR>
                    <a:lnT>
                      <a:noFill/>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813895069"/>
                  </a:ext>
                </a:extLst>
              </a:tr>
              <a:tr h="1083129">
                <a:tc>
                  <a:txBody>
                    <a:bodyPr/>
                    <a:lstStyle/>
                    <a:p>
                      <a:r>
                        <a:rPr lang="en-US" sz="2400" b="1">
                          <a:effectLst/>
                        </a:rPr>
                        <a:t>Axiom</a:t>
                      </a:r>
                      <a:endParaRPr lang="en-US" sz="2400">
                        <a:effectLst/>
                      </a:endParaRPr>
                    </a:p>
                  </a:txBody>
                  <a:tcPr marL="67696" marR="67696" marT="33848" marB="33848"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sz="2400">
                          <a:effectLst/>
                        </a:rPr>
                        <a:t>Axioms is a set of inference rules used to infer all the functional dependencies on a relational database.</a:t>
                      </a:r>
                    </a:p>
                  </a:txBody>
                  <a:tcPr marL="67696" marR="67696" marT="33848" marB="33848"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299803943"/>
                  </a:ext>
                </a:extLst>
              </a:tr>
              <a:tr h="1895475">
                <a:tc>
                  <a:txBody>
                    <a:bodyPr/>
                    <a:lstStyle/>
                    <a:p>
                      <a:r>
                        <a:rPr lang="en-US" sz="2400" b="1">
                          <a:effectLst/>
                        </a:rPr>
                        <a:t>Decomposition</a:t>
                      </a:r>
                      <a:endParaRPr lang="en-US" sz="2400">
                        <a:effectLst/>
                      </a:endParaRPr>
                    </a:p>
                  </a:txBody>
                  <a:tcPr marL="67696" marR="67696" marT="33848" marB="33848"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sz="2400">
                          <a:effectLst/>
                        </a:rPr>
                        <a:t>It is a rule that suggests if you have a table that appears to contain two entities which are determined by the same primary key then you should consider breaking them up into two different tables.</a:t>
                      </a:r>
                    </a:p>
                  </a:txBody>
                  <a:tcPr marL="67696" marR="67696" marT="33848" marB="33848"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4109475580"/>
                  </a:ext>
                </a:extLst>
              </a:tr>
              <a:tr h="676955">
                <a:tc>
                  <a:txBody>
                    <a:bodyPr/>
                    <a:lstStyle/>
                    <a:p>
                      <a:r>
                        <a:rPr lang="en-US" sz="2400" b="1">
                          <a:effectLst/>
                        </a:rPr>
                        <a:t>Dependent</a:t>
                      </a:r>
                      <a:endParaRPr lang="en-US" sz="2400">
                        <a:effectLst/>
                      </a:endParaRPr>
                    </a:p>
                  </a:txBody>
                  <a:tcPr marL="67696" marR="67696" marT="33848" marB="33848"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tc>
                  <a:txBody>
                    <a:bodyPr/>
                    <a:lstStyle/>
                    <a:p>
                      <a:r>
                        <a:rPr lang="en-US" sz="2400">
                          <a:effectLst/>
                        </a:rPr>
                        <a:t>It is displayed on the</a:t>
                      </a:r>
                      <a:r>
                        <a:rPr lang="en-US" sz="2400" b="1">
                          <a:effectLst/>
                        </a:rPr>
                        <a:t> </a:t>
                      </a:r>
                      <a:r>
                        <a:rPr lang="en-US" sz="2400">
                          <a:effectLst/>
                        </a:rPr>
                        <a:t>right side of the functional dependency diagram.</a:t>
                      </a:r>
                    </a:p>
                  </a:txBody>
                  <a:tcPr marL="67696" marR="67696" marT="33848" marB="33848"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9F9F9"/>
                    </a:solidFill>
                  </a:tcPr>
                </a:tc>
                <a:extLst>
                  <a:ext uri="{0D108BD9-81ED-4DB2-BD59-A6C34878D82A}">
                    <a16:rowId xmlns:a16="http://schemas.microsoft.com/office/drawing/2014/main" val="3618223678"/>
                  </a:ext>
                </a:extLst>
              </a:tr>
              <a:tr h="676955">
                <a:tc>
                  <a:txBody>
                    <a:bodyPr/>
                    <a:lstStyle/>
                    <a:p>
                      <a:r>
                        <a:rPr lang="en-US" sz="2400" b="1">
                          <a:effectLst/>
                        </a:rPr>
                        <a:t>Determinant</a:t>
                      </a:r>
                      <a:endParaRPr lang="en-US" sz="2400">
                        <a:effectLst/>
                      </a:endParaRPr>
                    </a:p>
                  </a:txBody>
                  <a:tcPr marL="67696" marR="67696" marT="33848" marB="33848"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a:lstStyle/>
                    <a:p>
                      <a:r>
                        <a:rPr lang="en-US" sz="2400">
                          <a:effectLst/>
                        </a:rPr>
                        <a:t>It is displayed on the left side of the functional dependency Diagram.</a:t>
                      </a:r>
                    </a:p>
                  </a:txBody>
                  <a:tcPr marL="67696" marR="67696" marT="33848" marB="33848" anchor="ctr">
                    <a:lnL>
                      <a:noFill/>
                    </a:lnL>
                    <a:lnR>
                      <a:noFill/>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654923742"/>
                  </a:ext>
                </a:extLst>
              </a:tr>
              <a:tr h="1083129">
                <a:tc>
                  <a:txBody>
                    <a:bodyPr/>
                    <a:lstStyle/>
                    <a:p>
                      <a:r>
                        <a:rPr lang="en-US" sz="2400" b="1">
                          <a:effectLst/>
                        </a:rPr>
                        <a:t>Union</a:t>
                      </a:r>
                      <a:endParaRPr lang="en-US" sz="2400">
                        <a:effectLst/>
                      </a:endParaRPr>
                    </a:p>
                  </a:txBody>
                  <a:tcPr marL="67696" marR="67696" marT="33848" marB="33848"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tc>
                  <a:txBody>
                    <a:bodyPr/>
                    <a:lstStyle/>
                    <a:p>
                      <a:r>
                        <a:rPr lang="en-US" sz="2400" dirty="0">
                          <a:effectLst/>
                        </a:rPr>
                        <a:t>It suggests that if two tables are separate, and the PK is the same, you should consider putting them. together</a:t>
                      </a:r>
                    </a:p>
                  </a:txBody>
                  <a:tcPr marL="67696" marR="67696" marT="33848" marB="33848" anchor="ctr">
                    <a:lnL>
                      <a:noFill/>
                    </a:lnL>
                    <a:lnR>
                      <a:noFill/>
                    </a:lnR>
                    <a:lnT w="6350" cap="flat" cmpd="sng" algn="ctr">
                      <a:solidFill>
                        <a:srgbClr val="EEEEEE"/>
                      </a:solidFill>
                      <a:prstDash val="solid"/>
                      <a:round/>
                      <a:headEnd type="none" w="med" len="med"/>
                      <a:tailEnd type="none" w="med" len="med"/>
                    </a:lnT>
                    <a:lnB>
                      <a:noFill/>
                    </a:lnB>
                    <a:solidFill>
                      <a:srgbClr val="F9F9F9"/>
                    </a:solidFill>
                  </a:tcPr>
                </a:tc>
                <a:extLst>
                  <a:ext uri="{0D108BD9-81ED-4DB2-BD59-A6C34878D82A}">
                    <a16:rowId xmlns:a16="http://schemas.microsoft.com/office/drawing/2014/main" val="375684912"/>
                  </a:ext>
                </a:extLst>
              </a:tr>
            </a:tbl>
          </a:graphicData>
        </a:graphic>
      </p:graphicFrame>
    </p:spTree>
    <p:extLst>
      <p:ext uri="{BB962C8B-B14F-4D97-AF65-F5344CB8AC3E}">
        <p14:creationId xmlns:p14="http://schemas.microsoft.com/office/powerpoint/2010/main" val="3168388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D3BF0-FA23-C1C9-7ECC-DCACADB326CB}"/>
              </a:ext>
            </a:extLst>
          </p:cNvPr>
          <p:cNvSpPr>
            <a:spLocks noGrp="1"/>
          </p:cNvSpPr>
          <p:nvPr>
            <p:ph type="title"/>
          </p:nvPr>
        </p:nvSpPr>
        <p:spPr/>
        <p:txBody>
          <a:bodyPr/>
          <a:lstStyle/>
          <a:p>
            <a:r>
              <a:rPr lang="en-US" b="1" i="0" dirty="0">
                <a:solidFill>
                  <a:srgbClr val="222222"/>
                </a:solidFill>
                <a:effectLst/>
                <a:latin typeface="Source Sans Pro" panose="020B0503030403020204" pitchFamily="34" charset="0"/>
              </a:rPr>
              <a:t>Rules of Functional Dependencies</a:t>
            </a:r>
            <a:br>
              <a:rPr lang="en-US" b="1" i="0" dirty="0">
                <a:solidFill>
                  <a:srgbClr val="222222"/>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7B7C7EF2-7780-7778-4126-42405820EF70}"/>
              </a:ext>
            </a:extLst>
          </p:cNvPr>
          <p:cNvSpPr>
            <a:spLocks noGrp="1"/>
          </p:cNvSpPr>
          <p:nvPr>
            <p:ph idx="1"/>
          </p:nvPr>
        </p:nvSpPr>
        <p:spPr/>
        <p:txBody>
          <a:bodyPr/>
          <a:lstStyle/>
          <a:p>
            <a:pPr algn="just"/>
            <a:r>
              <a:rPr lang="en-US" b="0" i="0" dirty="0">
                <a:solidFill>
                  <a:srgbClr val="222222"/>
                </a:solidFill>
                <a:effectLst/>
              </a:rPr>
              <a:t>Below are the Three most important rules for Functional Dependency in Database:</a:t>
            </a:r>
          </a:p>
          <a:p>
            <a:pPr algn="just">
              <a:buFont typeface="Arial" panose="020B0604020202020204" pitchFamily="34" charset="0"/>
              <a:buChar char="•"/>
            </a:pPr>
            <a:r>
              <a:rPr lang="en-US" b="0" i="0" dirty="0">
                <a:solidFill>
                  <a:srgbClr val="222222"/>
                </a:solidFill>
                <a:effectLst/>
              </a:rPr>
              <a:t>Reflexive rule –. If X is a set of attributes and Y </a:t>
            </a:r>
            <a:r>
              <a:rPr lang="en-US" b="0" i="0" dirty="0" err="1">
                <a:solidFill>
                  <a:srgbClr val="222222"/>
                </a:solidFill>
                <a:effectLst/>
              </a:rPr>
              <a:t>is_subset_of</a:t>
            </a:r>
            <a:r>
              <a:rPr lang="en-US" b="0" i="0" dirty="0">
                <a:solidFill>
                  <a:srgbClr val="222222"/>
                </a:solidFill>
                <a:effectLst/>
              </a:rPr>
              <a:t> X, then X holds a value of Y.</a:t>
            </a:r>
          </a:p>
          <a:p>
            <a:pPr algn="just">
              <a:buFont typeface="Arial" panose="020B0604020202020204" pitchFamily="34" charset="0"/>
              <a:buChar char="•"/>
            </a:pPr>
            <a:r>
              <a:rPr lang="en-US" b="0" i="0" dirty="0">
                <a:solidFill>
                  <a:srgbClr val="222222"/>
                </a:solidFill>
                <a:effectLst/>
              </a:rPr>
              <a:t>Augmentation rule: When x -&gt; y holds, and c is attribute set, then ac -&gt; </a:t>
            </a:r>
            <a:r>
              <a:rPr lang="en-US" b="0" i="0" dirty="0" err="1">
                <a:solidFill>
                  <a:srgbClr val="222222"/>
                </a:solidFill>
                <a:effectLst/>
              </a:rPr>
              <a:t>bc</a:t>
            </a:r>
            <a:r>
              <a:rPr lang="en-US" b="0" i="0" dirty="0">
                <a:solidFill>
                  <a:srgbClr val="222222"/>
                </a:solidFill>
                <a:effectLst/>
              </a:rPr>
              <a:t> also holds. That is adding attributes which do not change the basic dependencies.</a:t>
            </a:r>
          </a:p>
          <a:p>
            <a:pPr algn="just">
              <a:buFont typeface="Arial" panose="020B0604020202020204" pitchFamily="34" charset="0"/>
              <a:buChar char="•"/>
            </a:pPr>
            <a:r>
              <a:rPr lang="en-US" b="0" i="0" dirty="0">
                <a:solidFill>
                  <a:srgbClr val="222222"/>
                </a:solidFill>
                <a:effectLst/>
              </a:rPr>
              <a:t>Transitivity rule: This rule is very much similar to the transitive rule in algebra if x -&gt; y holds and y -&gt; z holds, then x -&gt; z also holds. X -&gt; y is called as functionally that determines y.</a:t>
            </a:r>
          </a:p>
          <a:p>
            <a:endParaRPr lang="en-US" dirty="0"/>
          </a:p>
        </p:txBody>
      </p:sp>
    </p:spTree>
    <p:extLst>
      <p:ext uri="{BB962C8B-B14F-4D97-AF65-F5344CB8AC3E}">
        <p14:creationId xmlns:p14="http://schemas.microsoft.com/office/powerpoint/2010/main" val="196503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75AC6-F21C-A6BD-ED6F-78A505736D62}"/>
              </a:ext>
            </a:extLst>
          </p:cNvPr>
          <p:cNvSpPr>
            <a:spLocks noGrp="1"/>
          </p:cNvSpPr>
          <p:nvPr>
            <p:ph type="title"/>
          </p:nvPr>
        </p:nvSpPr>
        <p:spPr/>
        <p:txBody>
          <a:bodyPr>
            <a:normAutofit fontScale="90000"/>
          </a:bodyPr>
          <a:lstStyle/>
          <a:p>
            <a:r>
              <a:rPr lang="en-US" b="1" i="0" dirty="0">
                <a:solidFill>
                  <a:srgbClr val="222222"/>
                </a:solidFill>
                <a:effectLst/>
                <a:latin typeface="Source Sans Pro" panose="020B0503030403020204" pitchFamily="34" charset="0"/>
              </a:rPr>
              <a:t>Types of Functional Dependencies in DBMS</a:t>
            </a:r>
            <a:br>
              <a:rPr lang="en-US" b="1" i="0" dirty="0">
                <a:solidFill>
                  <a:srgbClr val="222222"/>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43F6160E-ED6B-62FB-CB5B-6E61E9ED31DE}"/>
              </a:ext>
            </a:extLst>
          </p:cNvPr>
          <p:cNvSpPr>
            <a:spLocks noGrp="1"/>
          </p:cNvSpPr>
          <p:nvPr>
            <p:ph idx="1"/>
          </p:nvPr>
        </p:nvSpPr>
        <p:spPr/>
        <p:txBody>
          <a:bodyPr/>
          <a:lstStyle/>
          <a:p>
            <a:pPr algn="just"/>
            <a:r>
              <a:rPr lang="en-US" b="0" i="0" dirty="0">
                <a:solidFill>
                  <a:srgbClr val="222222"/>
                </a:solidFill>
                <a:effectLst/>
              </a:rPr>
              <a:t>There are mainly four types of Functional Dependency in DBMS. Following are the types of Functional Dependencies in DBMS:</a:t>
            </a:r>
          </a:p>
          <a:p>
            <a:pPr algn="just">
              <a:buFont typeface="Arial" panose="020B0604020202020204" pitchFamily="34" charset="0"/>
              <a:buChar char="•"/>
            </a:pPr>
            <a:r>
              <a:rPr lang="en-US" b="1" i="0" dirty="0">
                <a:solidFill>
                  <a:srgbClr val="222222"/>
                </a:solidFill>
                <a:effectLst/>
              </a:rPr>
              <a:t>Multivalued Dependency</a:t>
            </a:r>
            <a:endParaRPr lang="en-US" b="0" i="0" dirty="0">
              <a:solidFill>
                <a:srgbClr val="222222"/>
              </a:solidFill>
              <a:effectLst/>
            </a:endParaRPr>
          </a:p>
          <a:p>
            <a:pPr algn="just">
              <a:buFont typeface="Arial" panose="020B0604020202020204" pitchFamily="34" charset="0"/>
              <a:buChar char="•"/>
            </a:pPr>
            <a:r>
              <a:rPr lang="en-US" b="1" i="0" dirty="0">
                <a:solidFill>
                  <a:srgbClr val="222222"/>
                </a:solidFill>
                <a:effectLst/>
              </a:rPr>
              <a:t>Trivial Functional Dependency</a:t>
            </a:r>
            <a:endParaRPr lang="en-US" b="0" i="0" dirty="0">
              <a:solidFill>
                <a:srgbClr val="222222"/>
              </a:solidFill>
              <a:effectLst/>
            </a:endParaRPr>
          </a:p>
          <a:p>
            <a:pPr algn="just">
              <a:buFont typeface="Arial" panose="020B0604020202020204" pitchFamily="34" charset="0"/>
              <a:buChar char="•"/>
            </a:pPr>
            <a:r>
              <a:rPr lang="en-US" b="1" i="0" dirty="0">
                <a:solidFill>
                  <a:srgbClr val="222222"/>
                </a:solidFill>
                <a:effectLst/>
              </a:rPr>
              <a:t>Non-Trivial Functional Dependency</a:t>
            </a:r>
            <a:endParaRPr lang="en-US" b="0" i="0" dirty="0">
              <a:solidFill>
                <a:srgbClr val="222222"/>
              </a:solidFill>
              <a:effectLst/>
            </a:endParaRPr>
          </a:p>
          <a:p>
            <a:pPr algn="just">
              <a:buFont typeface="Arial" panose="020B0604020202020204" pitchFamily="34" charset="0"/>
              <a:buChar char="•"/>
            </a:pPr>
            <a:r>
              <a:rPr lang="en-US" b="1" i="0" dirty="0">
                <a:solidFill>
                  <a:srgbClr val="222222"/>
                </a:solidFill>
                <a:effectLst/>
              </a:rPr>
              <a:t>Transitive Dependency</a:t>
            </a:r>
            <a:endParaRPr lang="en-US" b="0" i="0" dirty="0">
              <a:solidFill>
                <a:srgbClr val="222222"/>
              </a:solidFill>
              <a:effectLst/>
            </a:endParaRPr>
          </a:p>
          <a:p>
            <a:endParaRPr lang="en-US" dirty="0"/>
          </a:p>
        </p:txBody>
      </p:sp>
    </p:spTree>
    <p:extLst>
      <p:ext uri="{BB962C8B-B14F-4D97-AF65-F5344CB8AC3E}">
        <p14:creationId xmlns:p14="http://schemas.microsoft.com/office/powerpoint/2010/main" val="3538718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165D7-C3DC-EAA6-9D98-92ACE1E0BC7A}"/>
              </a:ext>
            </a:extLst>
          </p:cNvPr>
          <p:cNvSpPr>
            <a:spLocks noGrp="1"/>
          </p:cNvSpPr>
          <p:nvPr>
            <p:ph type="title"/>
          </p:nvPr>
        </p:nvSpPr>
        <p:spPr/>
        <p:txBody>
          <a:bodyPr/>
          <a:lstStyle/>
          <a:p>
            <a:r>
              <a:rPr lang="en-US" b="1" i="0" dirty="0">
                <a:solidFill>
                  <a:srgbClr val="222222"/>
                </a:solidFill>
                <a:effectLst/>
                <a:latin typeface="Source Sans Pro" panose="020B0503030403020204" pitchFamily="34" charset="0"/>
              </a:rPr>
              <a:t>Multivalued Dependency in DBMS</a:t>
            </a:r>
            <a:br>
              <a:rPr lang="en-US" b="1" i="0" dirty="0">
                <a:solidFill>
                  <a:srgbClr val="222222"/>
                </a:solidFill>
                <a:effectLs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90F87031-3218-D29D-FB4F-5C3C41014264}"/>
              </a:ext>
            </a:extLst>
          </p:cNvPr>
          <p:cNvSpPr>
            <a:spLocks noGrp="1"/>
          </p:cNvSpPr>
          <p:nvPr>
            <p:ph idx="1"/>
          </p:nvPr>
        </p:nvSpPr>
        <p:spPr/>
        <p:txBody>
          <a:bodyPr/>
          <a:lstStyle/>
          <a:p>
            <a:pPr algn="just"/>
            <a:r>
              <a:rPr lang="en-US" b="0" i="0" dirty="0">
                <a:solidFill>
                  <a:srgbClr val="222222"/>
                </a:solidFill>
                <a:effectLst/>
              </a:rPr>
              <a:t>Multivalued dependency occurs in the situation where there are multiple independent multivalued attributes in a single table. A multivalued dependency is a complete constraint between two sets of attributes in a relation. It requires that certain tuples be present in a relation. Consider the following Multivalued Dependency Example to understand.</a:t>
            </a:r>
            <a:endParaRPr lang="en-US" dirty="0"/>
          </a:p>
        </p:txBody>
      </p:sp>
      <p:graphicFrame>
        <p:nvGraphicFramePr>
          <p:cNvPr id="4" name="Table 3">
            <a:extLst>
              <a:ext uri="{FF2B5EF4-FFF2-40B4-BE49-F238E27FC236}">
                <a16:creationId xmlns:a16="http://schemas.microsoft.com/office/drawing/2014/main" id="{52EC114D-5E5A-61C7-F2A1-728EC7306F46}"/>
              </a:ext>
            </a:extLst>
          </p:cNvPr>
          <p:cNvGraphicFramePr>
            <a:graphicFrameLocks noGrp="1"/>
          </p:cNvGraphicFramePr>
          <p:nvPr>
            <p:extLst>
              <p:ext uri="{D42A27DB-BD31-4B8C-83A1-F6EECF244321}">
                <p14:modId xmlns:p14="http://schemas.microsoft.com/office/powerpoint/2010/main" val="3521740373"/>
              </p:ext>
            </p:extLst>
          </p:nvPr>
        </p:nvGraphicFramePr>
        <p:xfrm>
          <a:off x="2069678" y="4401820"/>
          <a:ext cx="7729642" cy="1910080"/>
        </p:xfrm>
        <a:graphic>
          <a:graphicData uri="http://schemas.openxmlformats.org/drawingml/2006/table">
            <a:tbl>
              <a:tblPr/>
              <a:tblGrid>
                <a:gridCol w="2244359">
                  <a:extLst>
                    <a:ext uri="{9D8B030D-6E8A-4147-A177-3AD203B41FA5}">
                      <a16:colId xmlns:a16="http://schemas.microsoft.com/office/drawing/2014/main" val="3884213699"/>
                    </a:ext>
                  </a:extLst>
                </a:gridCol>
                <a:gridCol w="3240924">
                  <a:extLst>
                    <a:ext uri="{9D8B030D-6E8A-4147-A177-3AD203B41FA5}">
                      <a16:colId xmlns:a16="http://schemas.microsoft.com/office/drawing/2014/main" val="630609206"/>
                    </a:ext>
                  </a:extLst>
                </a:gridCol>
                <a:gridCol w="2244359">
                  <a:extLst>
                    <a:ext uri="{9D8B030D-6E8A-4147-A177-3AD203B41FA5}">
                      <a16:colId xmlns:a16="http://schemas.microsoft.com/office/drawing/2014/main" val="1352296438"/>
                    </a:ext>
                  </a:extLst>
                </a:gridCol>
              </a:tblGrid>
              <a:tr h="0">
                <a:tc>
                  <a:txBody>
                    <a:bodyPr/>
                    <a:lstStyle/>
                    <a:p>
                      <a:pPr algn="ctr"/>
                      <a:r>
                        <a:rPr lang="en-US" b="0" i="0">
                          <a:solidFill>
                            <a:srgbClr val="272C37"/>
                          </a:solidFill>
                          <a:effectLst/>
                          <a:latin typeface="Roboto" panose="02000000000000000000" pitchFamily="2" charset="0"/>
                        </a:rPr>
                        <a:t>Student_ID</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272C37"/>
                          </a:solidFill>
                          <a:effectLst/>
                          <a:latin typeface="Roboto" panose="02000000000000000000" pitchFamily="2" charset="0"/>
                        </a:rPr>
                        <a:t>Student_Name</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272C37"/>
                          </a:solidFill>
                          <a:effectLst/>
                          <a:latin typeface="Roboto" panose="02000000000000000000" pitchFamily="2" charset="0"/>
                        </a:rPr>
                        <a:t>Courses_Enrolled</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extLst>
                  <a:ext uri="{0D108BD9-81ED-4DB2-BD59-A6C34878D82A}">
                    <a16:rowId xmlns:a16="http://schemas.microsoft.com/office/drawing/2014/main" val="3566445968"/>
                  </a:ext>
                </a:extLst>
              </a:tr>
              <a:tr h="0">
                <a:tc>
                  <a:txBody>
                    <a:bodyPr/>
                    <a:lstStyle/>
                    <a:p>
                      <a:pPr algn="ctr"/>
                      <a:r>
                        <a:rPr lang="en-US" b="0" i="0">
                          <a:solidFill>
                            <a:srgbClr val="51565E"/>
                          </a:solidFill>
                          <a:effectLst/>
                          <a:latin typeface="Roboto" panose="02000000000000000000" pitchFamily="2" charset="0"/>
                        </a:rPr>
                        <a:t>1</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Alice</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{Math, English}</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extLst>
                  <a:ext uri="{0D108BD9-81ED-4DB2-BD59-A6C34878D82A}">
                    <a16:rowId xmlns:a16="http://schemas.microsoft.com/office/drawing/2014/main" val="1464856262"/>
                  </a:ext>
                </a:extLst>
              </a:tr>
              <a:tr h="0">
                <a:tc>
                  <a:txBody>
                    <a:bodyPr/>
                    <a:lstStyle/>
                    <a:p>
                      <a:pPr algn="ctr"/>
                      <a:r>
                        <a:rPr lang="en-US" b="0" i="0">
                          <a:solidFill>
                            <a:srgbClr val="51565E"/>
                          </a:solidFill>
                          <a:effectLst/>
                          <a:latin typeface="Roboto" panose="02000000000000000000" pitchFamily="2" charset="0"/>
                        </a:rPr>
                        <a:t>2</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Bob</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{Science, History}  </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extLst>
                  <a:ext uri="{0D108BD9-81ED-4DB2-BD59-A6C34878D82A}">
                    <a16:rowId xmlns:a16="http://schemas.microsoft.com/office/drawing/2014/main" val="297688025"/>
                  </a:ext>
                </a:extLst>
              </a:tr>
              <a:tr h="0">
                <a:tc>
                  <a:txBody>
                    <a:bodyPr/>
                    <a:lstStyle/>
                    <a:p>
                      <a:pPr algn="ctr"/>
                      <a:r>
                        <a:rPr lang="en-US" b="0" i="0">
                          <a:solidFill>
                            <a:srgbClr val="51565E"/>
                          </a:solidFill>
                          <a:effectLst/>
                          <a:latin typeface="Roboto" panose="02000000000000000000" pitchFamily="2" charset="0"/>
                        </a:rPr>
                        <a:t>3</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a:solidFill>
                            <a:srgbClr val="51565E"/>
                          </a:solidFill>
                          <a:effectLst/>
                          <a:latin typeface="Roboto" panose="02000000000000000000" pitchFamily="2" charset="0"/>
                        </a:rPr>
                        <a:t>Carol</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tc>
                  <a:txBody>
                    <a:bodyPr/>
                    <a:lstStyle/>
                    <a:p>
                      <a:pPr algn="ctr"/>
                      <a:r>
                        <a:rPr lang="en-US" b="0" i="0" dirty="0">
                          <a:solidFill>
                            <a:srgbClr val="51565E"/>
                          </a:solidFill>
                          <a:effectLst/>
                          <a:latin typeface="Roboto" panose="02000000000000000000" pitchFamily="2" charset="0"/>
                        </a:rPr>
                        <a:t>{Math, Science} </a:t>
                      </a:r>
                    </a:p>
                  </a:txBody>
                  <a:tcPr marL="76200" marR="76200" marT="101600" marB="101600" anchor="ctr">
                    <a:lnL w="6350" cap="flat" cmpd="sng" algn="ctr">
                      <a:solidFill>
                        <a:srgbClr val="E6ECEF"/>
                      </a:solidFill>
                      <a:prstDash val="solid"/>
                      <a:round/>
                      <a:headEnd type="none" w="med" len="med"/>
                      <a:tailEnd type="none" w="med" len="med"/>
                    </a:lnL>
                    <a:lnR w="6350" cap="flat" cmpd="sng" algn="ctr">
                      <a:solidFill>
                        <a:srgbClr val="E6ECEF"/>
                      </a:solidFill>
                      <a:prstDash val="solid"/>
                      <a:round/>
                      <a:headEnd type="none" w="med" len="med"/>
                      <a:tailEnd type="none" w="med" len="med"/>
                    </a:lnR>
                    <a:lnT w="6350" cap="flat" cmpd="sng" algn="ctr">
                      <a:solidFill>
                        <a:srgbClr val="E6ECEF"/>
                      </a:solidFill>
                      <a:prstDash val="solid"/>
                      <a:round/>
                      <a:headEnd type="none" w="med" len="med"/>
                      <a:tailEnd type="none" w="med" len="med"/>
                    </a:lnT>
                    <a:lnB w="6350" cap="flat" cmpd="sng" algn="ctr">
                      <a:solidFill>
                        <a:srgbClr val="E6ECEF"/>
                      </a:solidFill>
                      <a:prstDash val="solid"/>
                      <a:round/>
                      <a:headEnd type="none" w="med" len="med"/>
                      <a:tailEnd type="none" w="med" len="med"/>
                    </a:lnB>
                    <a:solidFill>
                      <a:srgbClr val="FFFFFF"/>
                    </a:solidFill>
                  </a:tcPr>
                </a:tc>
                <a:extLst>
                  <a:ext uri="{0D108BD9-81ED-4DB2-BD59-A6C34878D82A}">
                    <a16:rowId xmlns:a16="http://schemas.microsoft.com/office/drawing/2014/main" val="1976653215"/>
                  </a:ext>
                </a:extLst>
              </a:tr>
            </a:tbl>
          </a:graphicData>
        </a:graphic>
      </p:graphicFrame>
    </p:spTree>
    <p:extLst>
      <p:ext uri="{BB962C8B-B14F-4D97-AF65-F5344CB8AC3E}">
        <p14:creationId xmlns:p14="http://schemas.microsoft.com/office/powerpoint/2010/main" val="841354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971FC-81DC-94DD-3D6E-4BFFA7AC6A98}"/>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00901B9E-82B2-6B3B-EBCD-3E1EB801DD5B}"/>
              </a:ext>
            </a:extLst>
          </p:cNvPr>
          <p:cNvSpPr>
            <a:spLocks noGrp="1"/>
          </p:cNvSpPr>
          <p:nvPr>
            <p:ph idx="1"/>
          </p:nvPr>
        </p:nvSpPr>
        <p:spPr/>
        <p:txBody>
          <a:bodyPr/>
          <a:lstStyle/>
          <a:p>
            <a:pPr algn="l"/>
            <a:r>
              <a:rPr lang="en-US" b="0" i="0" dirty="0">
                <a:solidFill>
                  <a:srgbClr val="51565E"/>
                </a:solidFill>
                <a:effectLst/>
              </a:rPr>
              <a:t>In this case, the multivalued dependency in DBMS holds:</a:t>
            </a:r>
          </a:p>
          <a:p>
            <a:pPr algn="l">
              <a:buFont typeface="Arial" panose="020B0604020202020204" pitchFamily="34" charset="0"/>
              <a:buChar char="•"/>
            </a:pPr>
            <a:r>
              <a:rPr lang="en-US" b="0" i="0" dirty="0">
                <a:solidFill>
                  <a:srgbClr val="51565E"/>
                </a:solidFill>
                <a:effectLst/>
              </a:rPr>
              <a:t>Alice is Student 1 enrolled in {Math, English}.</a:t>
            </a:r>
          </a:p>
          <a:p>
            <a:pPr algn="l">
              <a:buFont typeface="Arial" panose="020B0604020202020204" pitchFamily="34" charset="0"/>
              <a:buChar char="•"/>
            </a:pPr>
            <a:r>
              <a:rPr lang="en-US" b="0" i="0" dirty="0">
                <a:solidFill>
                  <a:srgbClr val="51565E"/>
                </a:solidFill>
                <a:effectLst/>
              </a:rPr>
              <a:t>Bob is Student 2 enrolled in {Science, History}.</a:t>
            </a:r>
          </a:p>
          <a:p>
            <a:pPr algn="l">
              <a:buFont typeface="Arial" panose="020B0604020202020204" pitchFamily="34" charset="0"/>
              <a:buChar char="•"/>
            </a:pPr>
            <a:r>
              <a:rPr lang="en-US" b="0" i="0" dirty="0">
                <a:solidFill>
                  <a:srgbClr val="51565E"/>
                </a:solidFill>
                <a:effectLst/>
              </a:rPr>
              <a:t>Carol is Student 3 enrolled in {Math, Science}.</a:t>
            </a:r>
          </a:p>
          <a:p>
            <a:endParaRPr lang="en-US" dirty="0"/>
          </a:p>
        </p:txBody>
      </p:sp>
    </p:spTree>
    <p:extLst>
      <p:ext uri="{BB962C8B-B14F-4D97-AF65-F5344CB8AC3E}">
        <p14:creationId xmlns:p14="http://schemas.microsoft.com/office/powerpoint/2010/main" val="406151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C99EF-D1BD-3FF3-49A3-EA254F7433B1}"/>
              </a:ext>
            </a:extLst>
          </p:cNvPr>
          <p:cNvSpPr>
            <a:spLocks noGrp="1"/>
          </p:cNvSpPr>
          <p:nvPr>
            <p:ph type="title"/>
          </p:nvPr>
        </p:nvSpPr>
        <p:spPr>
          <a:xfrm>
            <a:off x="952500" y="365125"/>
            <a:ext cx="10401300" cy="511175"/>
          </a:xfrm>
        </p:spPr>
        <p:txBody>
          <a:bodyPr>
            <a:normAutofit fontScale="90000"/>
          </a:bodyPr>
          <a:lstStyle/>
          <a:p>
            <a:r>
              <a:rPr lang="en-US" b="1" dirty="0">
                <a:solidFill>
                  <a:srgbClr val="51565E"/>
                </a:solidFill>
              </a:rPr>
              <a:t>T</a:t>
            </a:r>
            <a:r>
              <a:rPr lang="en-US" b="1" i="0" dirty="0">
                <a:solidFill>
                  <a:srgbClr val="51565E"/>
                </a:solidFill>
                <a:effectLst/>
              </a:rPr>
              <a:t>rivial Functional </a:t>
            </a:r>
            <a:r>
              <a:rPr lang="en-US" b="1" dirty="0">
                <a:solidFill>
                  <a:srgbClr val="51565E"/>
                </a:solidFill>
              </a:rPr>
              <a:t>D</a:t>
            </a:r>
            <a:r>
              <a:rPr lang="en-US" b="1" i="0" dirty="0">
                <a:solidFill>
                  <a:srgbClr val="51565E"/>
                </a:solidFill>
                <a:effectLst/>
              </a:rPr>
              <a:t>ependency</a:t>
            </a:r>
            <a:endParaRPr lang="en-US" b="1" dirty="0"/>
          </a:p>
        </p:txBody>
      </p:sp>
      <p:sp>
        <p:nvSpPr>
          <p:cNvPr id="3" name="Content Placeholder 2">
            <a:extLst>
              <a:ext uri="{FF2B5EF4-FFF2-40B4-BE49-F238E27FC236}">
                <a16:creationId xmlns:a16="http://schemas.microsoft.com/office/drawing/2014/main" id="{091E8BBC-0CFE-4808-2F0F-FBA6CBA110B0}"/>
              </a:ext>
            </a:extLst>
          </p:cNvPr>
          <p:cNvSpPr>
            <a:spLocks noGrp="1"/>
          </p:cNvSpPr>
          <p:nvPr>
            <p:ph idx="1"/>
          </p:nvPr>
        </p:nvSpPr>
        <p:spPr>
          <a:xfrm>
            <a:off x="838200" y="1238250"/>
            <a:ext cx="10515600" cy="5619749"/>
          </a:xfrm>
        </p:spPr>
        <p:txBody>
          <a:bodyPr>
            <a:normAutofit/>
          </a:bodyPr>
          <a:lstStyle/>
          <a:p>
            <a:pPr algn="just"/>
            <a:r>
              <a:rPr lang="en-US" b="0" i="0" dirty="0">
                <a:solidFill>
                  <a:srgbClr val="51565E"/>
                </a:solidFill>
                <a:effectLst/>
              </a:rPr>
              <a:t>A trivial functional dependency in  DBMS occurs when an attribute or set of attributes (columns) on the left-hand side (LHS) of a functional dependency arrow (-&gt;) already determines the attributes on the right-hand side (RHS) without any extra information.</a:t>
            </a:r>
          </a:p>
          <a:p>
            <a:pPr algn="just"/>
            <a:r>
              <a:rPr lang="en-US" b="0" i="0" dirty="0">
                <a:solidFill>
                  <a:srgbClr val="51565E"/>
                </a:solidFill>
                <a:effectLst/>
              </a:rPr>
              <a:t>Suppose we have a table of students with attributes "</a:t>
            </a:r>
            <a:r>
              <a:rPr lang="en-US" b="0" i="0" dirty="0" err="1">
                <a:solidFill>
                  <a:srgbClr val="51565E"/>
                </a:solidFill>
                <a:effectLst/>
              </a:rPr>
              <a:t>StudentID</a:t>
            </a:r>
            <a:r>
              <a:rPr lang="en-US" b="0" i="0" dirty="0">
                <a:solidFill>
                  <a:srgbClr val="51565E"/>
                </a:solidFill>
                <a:effectLst/>
              </a:rPr>
              <a:t>" and "</a:t>
            </a:r>
            <a:r>
              <a:rPr lang="en-US" b="0" i="0" dirty="0" err="1">
                <a:solidFill>
                  <a:srgbClr val="51565E"/>
                </a:solidFill>
                <a:effectLst/>
              </a:rPr>
              <a:t>StudentName</a:t>
            </a:r>
            <a:r>
              <a:rPr lang="en-US" b="0" i="0" dirty="0">
                <a:solidFill>
                  <a:srgbClr val="51565E"/>
                </a:solidFill>
                <a:effectLst/>
              </a:rPr>
              <a:t>." In this case, if we state the functional dependency as</a:t>
            </a:r>
            <a:endParaRPr lang="en-US" dirty="0">
              <a:solidFill>
                <a:srgbClr val="51565E"/>
              </a:solidFill>
            </a:endParaRPr>
          </a:p>
          <a:p>
            <a:pPr algn="just"/>
            <a:r>
              <a:rPr lang="en-US" b="1" dirty="0" err="1"/>
              <a:t>StudentID</a:t>
            </a:r>
            <a:r>
              <a:rPr lang="en-US" b="1" dirty="0"/>
              <a:t>-&gt; </a:t>
            </a:r>
            <a:r>
              <a:rPr lang="en-US" b="1" dirty="0" err="1"/>
              <a:t>StudentName</a:t>
            </a:r>
            <a:endParaRPr lang="en-US" b="1" dirty="0"/>
          </a:p>
          <a:p>
            <a:pPr algn="just"/>
            <a:r>
              <a:rPr lang="en-US" b="0" i="0" dirty="0">
                <a:solidFill>
                  <a:srgbClr val="51565E"/>
                </a:solidFill>
                <a:effectLst/>
              </a:rPr>
              <a:t>This is a trivial functional dependency. Because within a single "</a:t>
            </a:r>
            <a:r>
              <a:rPr lang="en-US" b="0" i="0" dirty="0" err="1">
                <a:solidFill>
                  <a:srgbClr val="51565E"/>
                </a:solidFill>
                <a:effectLst/>
              </a:rPr>
              <a:t>StudentID</a:t>
            </a:r>
            <a:r>
              <a:rPr lang="en-US" b="0" i="0" dirty="0">
                <a:solidFill>
                  <a:srgbClr val="51565E"/>
                </a:solidFill>
                <a:effectLst/>
              </a:rPr>
              <a:t>," there can be only one corresponding "</a:t>
            </a:r>
            <a:r>
              <a:rPr lang="en-US" b="0" i="0" dirty="0" err="1">
                <a:solidFill>
                  <a:srgbClr val="51565E"/>
                </a:solidFill>
                <a:effectLst/>
              </a:rPr>
              <a:t>StudentName</a:t>
            </a:r>
            <a:r>
              <a:rPr lang="en-US" b="0" i="0" dirty="0">
                <a:solidFill>
                  <a:srgbClr val="51565E"/>
                </a:solidFill>
                <a:effectLst/>
              </a:rPr>
              <a:t>." In other words, the value of "</a:t>
            </a:r>
            <a:r>
              <a:rPr lang="en-US" b="0" i="0" dirty="0" err="1">
                <a:solidFill>
                  <a:srgbClr val="51565E"/>
                </a:solidFill>
                <a:effectLst/>
              </a:rPr>
              <a:t>StudentID</a:t>
            </a:r>
            <a:r>
              <a:rPr lang="en-US" b="0" i="0" dirty="0">
                <a:solidFill>
                  <a:srgbClr val="51565E"/>
                </a:solidFill>
                <a:effectLst/>
              </a:rPr>
              <a:t>" determines the value of "</a:t>
            </a:r>
            <a:r>
              <a:rPr lang="en-US" b="0" i="0" dirty="0" err="1">
                <a:solidFill>
                  <a:srgbClr val="51565E"/>
                </a:solidFill>
                <a:effectLst/>
              </a:rPr>
              <a:t>StudentName</a:t>
            </a:r>
            <a:r>
              <a:rPr lang="en-US" b="0" i="0" dirty="0">
                <a:solidFill>
                  <a:srgbClr val="51565E"/>
                </a:solidFill>
                <a:effectLst/>
              </a:rPr>
              <a:t>" without any more information or conditions.</a:t>
            </a:r>
            <a:endParaRPr lang="en-US" b="1" dirty="0"/>
          </a:p>
        </p:txBody>
      </p:sp>
    </p:spTree>
    <p:extLst>
      <p:ext uri="{BB962C8B-B14F-4D97-AF65-F5344CB8AC3E}">
        <p14:creationId xmlns:p14="http://schemas.microsoft.com/office/powerpoint/2010/main" val="1517027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13069</TotalTime>
  <Words>2523</Words>
  <Application>Microsoft Office PowerPoint</Application>
  <PresentationFormat>Widescreen</PresentationFormat>
  <Paragraphs>239</Paragraphs>
  <Slides>29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vt:lpstr>
      <vt:lpstr>Arial Unicode MS</vt:lpstr>
      <vt:lpstr>Calibri</vt:lpstr>
      <vt:lpstr>Calibri Light</vt:lpstr>
      <vt:lpstr>Google Sans</vt:lpstr>
      <vt:lpstr>Nunito</vt:lpstr>
      <vt:lpstr>Roboto</vt:lpstr>
      <vt:lpstr>Source Sans 3</vt:lpstr>
      <vt:lpstr>Source Sans Pro</vt:lpstr>
      <vt:lpstr>Office Theme</vt:lpstr>
      <vt:lpstr>Functional Dependency</vt:lpstr>
      <vt:lpstr>What is Functional Dependency</vt:lpstr>
      <vt:lpstr>Example</vt:lpstr>
      <vt:lpstr>Key terms </vt:lpstr>
      <vt:lpstr>Rules of Functional Dependencies </vt:lpstr>
      <vt:lpstr>Types of Functional Dependencies in DBMS </vt:lpstr>
      <vt:lpstr>Multivalued Dependency in DBMS </vt:lpstr>
      <vt:lpstr>Cont..</vt:lpstr>
      <vt:lpstr>Trivial Functional Dependency</vt:lpstr>
      <vt:lpstr>Trivial Functional Dependency in DBMS </vt:lpstr>
      <vt:lpstr>Trivial Functional Dependency in DBMS </vt:lpstr>
      <vt:lpstr>Example</vt:lpstr>
      <vt:lpstr>Non Trivial Functional Dependency in DBMS </vt:lpstr>
      <vt:lpstr>Cont…</vt:lpstr>
      <vt:lpstr>Non Trivial Functional Dependency in DBMS </vt:lpstr>
      <vt:lpstr>Transitive Dependency in DBMS </vt:lpstr>
      <vt:lpstr>Advantages of Functional Dependency </vt:lpstr>
      <vt:lpstr>Inference Rules in DBMS </vt:lpstr>
      <vt:lpstr>Prerequisites </vt:lpstr>
      <vt:lpstr> Inference Rules </vt:lpstr>
      <vt:lpstr>Cont..</vt:lpstr>
      <vt:lpstr>Dependency Preservation and Lossless Join </vt:lpstr>
      <vt:lpstr>A. Dependency Preservation</vt:lpstr>
      <vt:lpstr>Example</vt:lpstr>
      <vt:lpstr>Lossless Join Decomposition</vt:lpstr>
      <vt:lpstr>Key Properties</vt:lpstr>
      <vt:lpstr>Purpose </vt:lpstr>
      <vt:lpstr>Conditions for a Lossless Decomposition</vt:lpstr>
      <vt:lpstr>Example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Functional Dependency</dc:title>
  <dc:creator>Dr. Dinesh Sharma [MU - Jaipur]</dc:creator>
  <cp:lastModifiedBy>Dr. Dinesh Sharma</cp:lastModifiedBy>
  <cp:revision>27</cp:revision>
  <dcterms:created xsi:type="dcterms:W3CDTF">2024-04-03T17:40:32Z</dcterms:created>
  <dcterms:modified xsi:type="dcterms:W3CDTF">2025-11-21T10:39:55Z</dcterms:modified>
</cp:coreProperties>
</file>